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598"/>
  </p:normalViewPr>
  <p:slideViewPr>
    <p:cSldViewPr snapToGrid="0">
      <p:cViewPr varScale="1">
        <p:scale>
          <a:sx n="119" d="100"/>
          <a:sy n="119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AFD1E5-4853-F863-D735-E930AEF1F7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EA314B-6850-7DD7-66F1-CF9507F43C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E09D8-0868-DB47-B8CD-813E7130FC5D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A541A5-FC4B-8713-120F-69BD252A34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VET255 İstatistik Hesaplamalar Prof. Dr. İ. Safa GÜRCAN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0718BB-A09F-1DFD-1C2B-218D605672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85880-1872-694B-9DEC-51B5C403218D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4845951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02544-AABA-6343-954A-B13F6F8AF7BC}" type="datetimeFigureOut">
              <a:rPr lang="en-TR" smtClean="0"/>
              <a:t>23.10.2025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VET255 İstatistik Hesaplamalar Prof. Dr. İ. Safa GÜRCAN</a:t>
            </a:r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07DC2-5B69-AE4B-BCF2-BA43F4ED366B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4769652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VET255 İstatistik Hesaplamalar Prof. Dr. İ. Safa GÜRCAN</a:t>
            </a:r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2142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19D6-A30E-587F-2233-0D77AFE89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1556E7-9C63-D81F-731B-726E69025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04A92-BE9F-BAA8-EC8E-1BE575B1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111E-8A04-EF4D-9F03-3C711546916F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FDCA1-5BE1-8E62-462C-7C522AFF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0385F-D078-B129-032A-B62D3745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6492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DC12E-148D-3A52-688D-BFFC7F164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63A68A-7DD9-DFEE-D22B-15E174C9D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FA8F0-3F37-C586-523D-9E0EE757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918E4-A5BB-8245-9C85-E328109A8E50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505DA-708D-55DF-5E41-44D200903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575C6-72B2-FEF4-577D-8D01A1037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7528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13C278-D3BB-FE5C-5E76-256556243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4985B-AA52-4E6E-D02A-4089FB837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1129E-D4E4-2FE5-6559-89D4327A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01C2-C46C-CB44-9993-EAABC946C519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7A686-94A9-11D9-43D2-EA324A2C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4774E-05D7-2A04-CCE3-F82F4045A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07887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A6313-10DC-719C-B187-0A4B3EBC0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4D63F-AAEF-6DBB-69CE-C66912400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6F57F-88D0-60FA-1F1F-B47C35B8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F31-620B-DB48-99AB-C4DC97BA88BD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1F9B2-BC0B-989D-8AE3-307C209A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72B4A-2E73-FD8F-DECF-464DEA5C3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7489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9EBF3-E668-DC9C-F9D4-B9D3A97D2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FCE83-E3AA-FE17-E23E-7351FD2A2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B9917-59C2-7A9A-5AF2-D53829AC7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59788-9ECD-7B42-BF44-0BD9DCF40CD9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D0F47-80B3-A04B-DE19-491709E12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3DB48-BEC4-F5A2-CE21-1F9A55705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8909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C967E-7645-D9E8-EF6A-3F5EA61EB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49B73-EE2F-F1E9-56DF-671C0DBC7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88DDB-3F88-9BA8-EA12-FC08B9342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00123-3F9D-F950-7D06-244577B8B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5180-B1A7-2C40-B1A5-061BB20F8EB2}" type="datetime1">
              <a:rPr lang="tr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6E9F0-6379-2142-60FF-D736506F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95163-4F0E-2EA1-F849-E3AD9063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9369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F5B39-3488-51A8-196C-CE27764B7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2B53E-CC25-5263-9991-6BCFE6F5B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3FABD1-6AB9-A527-7777-8D86C2A2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143BA2-D5E9-AB6B-2162-DD8F62B80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3F2054-F94C-C01E-8515-114FAE61CF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4DAB55-7DAB-F1E9-46AD-36FEE4E5E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8E0B-3755-E848-9145-6973372D9EB4}" type="datetime1">
              <a:rPr lang="tr-TR" smtClean="0"/>
              <a:t>23.10.2025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7AA782-FFEE-D69C-B2EC-20F652512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0691A6-811C-1165-2F89-A8103FE2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0629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4A47F-4AD1-F422-BD25-7C0DB3FD6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D627D4-032C-3F98-1AA2-56674E1E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EE135-E590-C84D-A2DD-CBFF2327D5BE}" type="datetime1">
              <a:rPr lang="tr-TR" smtClean="0"/>
              <a:t>23.10.2025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929CAE-C819-1297-3D9F-BC070A5A2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095EE-0ECC-B5C4-B61F-120D205ED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5149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FF8ECD-A3AC-3E02-2EFB-F37A837EB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408A-9406-804B-9242-E0C1FA4EFADC}" type="datetime1">
              <a:rPr lang="tr-TR" smtClean="0"/>
              <a:t>23.10.2025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45CFEF-34F1-F1A3-EF72-13940BF2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6287D-1ABE-CD1F-7C4C-8AB3F92C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09731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BD4C7-3796-CAE1-A8A3-6E4B7E47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90173-91E4-666A-0C7D-2E5A054FF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A73EF-31C9-27EF-4AEB-3B8BC4B74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9B9DF-8477-88CA-52CF-9A23EB92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2147-CF40-4C4D-B24B-2B359E8D03EA}" type="datetime1">
              <a:rPr lang="tr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324E26-CCF2-2A81-89EC-341262BE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A64BF-BACF-0498-ECFA-B4924010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47879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CA42-5FFA-5893-D649-9060418A1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9622F-EC0C-2A25-6EEA-FB4F277EE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CC6DC-218C-349B-D889-63A888722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978B7-4CB1-D2BF-D7A9-CC7B66A5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3469-3696-754F-8C63-4A73901A8BAA}" type="datetime1">
              <a:rPr lang="tr-TR" smtClean="0"/>
              <a:t>23.10.2025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A3367-3004-B3F3-7888-C069D7D14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223DF-220E-FC04-2E76-F63807A37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0517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ED1F2-A414-CED9-F170-F003C7D7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BE3E6-9A92-7A38-4F1D-39A7736EA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0939A-C548-49BE-028D-5A475C7A7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879D10-498D-AF4A-9E91-94040DDD5BE7}" type="datetime1">
              <a:rPr lang="tr-TR" smtClean="0"/>
              <a:t>23.10.2025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A8D39-AA3D-5976-7C60-0F02E22DE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VET255 İstatistik Hesaplamalar  Prof. Dr. İ. Safa GÜRCAN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7F9F1-1241-94B4-ABEE-12CD02931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ABAC9D-3B9B-924E-83F6-4AC2F7EEB70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8567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4A84028-83A1-EA07-7B92-EBB8783C7E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77732" y="2121219"/>
            <a:ext cx="930576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4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Köpeklerde ortopedik operasyon sonrası </a:t>
            </a:r>
            <a:br>
              <a:rPr kumimoji="0" lang="en-TR" altLang="en-TR" sz="4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</a:br>
            <a: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yara enfeksiyonu gelişimi ve </a:t>
            </a:r>
            <a:b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</a:br>
            <a:r>
              <a:rPr kumimoji="0" lang="en-TR" altLang="en-TR" sz="40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antibiyotik profilaksisinin etkinliği</a:t>
            </a:r>
            <a:endParaRPr kumimoji="0" lang="en-TR" altLang="en-TR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A9FF7-D79C-C393-D2FB-9F802BBE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81452" y="6492875"/>
            <a:ext cx="4610548" cy="365125"/>
          </a:xfrm>
        </p:spPr>
        <p:txBody>
          <a:bodyPr/>
          <a:lstStyle/>
          <a:p>
            <a:pPr algn="r"/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61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E89FC-D70B-1800-4E77-9808A9ADA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Antibiyotik</a:t>
            </a:r>
            <a:r>
              <a:rPr lang="en-US" b="1" dirty="0"/>
              <a:t> </a:t>
            </a:r>
            <a:r>
              <a:rPr lang="en-US" b="1" dirty="0" err="1"/>
              <a:t>Profilaksisi</a:t>
            </a:r>
            <a:r>
              <a:rPr lang="en-US" b="1" dirty="0"/>
              <a:t>:</a:t>
            </a:r>
            <a:r>
              <a:rPr lang="en-US" dirty="0"/>
              <a:t> 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DFB5E-3FD7-6C1E-30A8-7B4D7A79F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1188"/>
            <a:ext cx="10515600" cy="19072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Bazı</a:t>
            </a:r>
            <a:r>
              <a:rPr lang="en-US" sz="3600" dirty="0"/>
              <a:t> </a:t>
            </a:r>
            <a:r>
              <a:rPr lang="en-US" sz="3600" dirty="0" err="1"/>
              <a:t>ameliyatlardan</a:t>
            </a:r>
            <a:r>
              <a:rPr lang="en-US" sz="3600" dirty="0"/>
              <a:t> </a:t>
            </a:r>
            <a:r>
              <a:rPr lang="en-US" sz="3600" dirty="0" err="1"/>
              <a:t>önce</a:t>
            </a:r>
            <a:r>
              <a:rPr lang="en-US" sz="3600" dirty="0"/>
              <a:t> </a:t>
            </a:r>
            <a:r>
              <a:rPr lang="en-US" sz="3600" dirty="0" err="1"/>
              <a:t>enfeksiyon</a:t>
            </a:r>
            <a:r>
              <a:rPr lang="en-US" sz="3600" dirty="0"/>
              <a:t> </a:t>
            </a:r>
            <a:r>
              <a:rPr lang="en-US" sz="3600" dirty="0" err="1"/>
              <a:t>riskini</a:t>
            </a:r>
            <a:r>
              <a:rPr lang="en-US" sz="3600" dirty="0"/>
              <a:t> </a:t>
            </a:r>
            <a:r>
              <a:rPr lang="en-US" sz="3600" dirty="0" err="1"/>
              <a:t>azaltmak</a:t>
            </a:r>
            <a:r>
              <a:rPr lang="en-US" sz="3600" dirty="0"/>
              <a:t> </a:t>
            </a:r>
            <a:r>
              <a:rPr lang="en-US" sz="3600" dirty="0" err="1"/>
              <a:t>için</a:t>
            </a:r>
            <a:r>
              <a:rPr lang="en-US" sz="3600" dirty="0"/>
              <a:t> </a:t>
            </a:r>
            <a:r>
              <a:rPr lang="en-US" sz="3600" dirty="0" err="1"/>
              <a:t>antibiyotik</a:t>
            </a:r>
            <a:r>
              <a:rPr lang="en-US" sz="3600" dirty="0"/>
              <a:t> </a:t>
            </a:r>
            <a:r>
              <a:rPr lang="en-US" sz="3600" dirty="0" err="1"/>
              <a:t>verilmesi</a:t>
            </a:r>
            <a:r>
              <a:rPr lang="en-US" sz="3600" dirty="0"/>
              <a:t> </a:t>
            </a:r>
            <a:r>
              <a:rPr lang="en-US" sz="3600" dirty="0" err="1"/>
              <a:t>olarak</a:t>
            </a:r>
            <a:r>
              <a:rPr lang="en-US" sz="3600" dirty="0"/>
              <a:t> </a:t>
            </a:r>
            <a:r>
              <a:rPr lang="en-US" sz="3600" dirty="0" err="1"/>
              <a:t>ifade</a:t>
            </a:r>
            <a:r>
              <a:rPr lang="en-US" sz="3600" dirty="0"/>
              <a:t> </a:t>
            </a:r>
            <a:r>
              <a:rPr lang="en-US" sz="3600" dirty="0" err="1"/>
              <a:t>edilebilir</a:t>
            </a:r>
            <a:r>
              <a:rPr lang="en-US" sz="3600" dirty="0"/>
              <a:t>. </a:t>
            </a:r>
            <a:endParaRPr lang="en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179142-8519-F4E6-D317-42AFBB04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1753" y="6492875"/>
            <a:ext cx="4890247" cy="365125"/>
          </a:xfrm>
        </p:spPr>
        <p:txBody>
          <a:bodyPr/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78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A460D29-4014-38EA-2BB3-96D73BEEA5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45776" y="2415135"/>
            <a:ext cx="10113085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en-TR" altLang="en-TR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Çalışma Tipi: </a:t>
            </a:r>
            <a:r>
              <a:rPr lang="en-TR" altLang="en-TR" sz="3600" b="1" dirty="0">
                <a:solidFill>
                  <a:srgbClr val="000000"/>
                </a:solidFill>
              </a:rPr>
              <a:t>Retrospektif kohort çalışması</a:t>
            </a:r>
            <a:br>
              <a:rPr lang="en-TR" sz="800" dirty="0"/>
            </a:br>
            <a:endParaRPr kumimoji="0" lang="en-TR" altLang="en-TR" sz="7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02517E-A179-D2FF-7909-5404516B9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5391" y="6492875"/>
            <a:ext cx="4696609" cy="365125"/>
          </a:xfrm>
        </p:spPr>
        <p:txBody>
          <a:bodyPr/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45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A64CA35-85C3-7F88-6BE5-91C45856D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04741"/>
            <a:ext cx="3014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Çalışma Düzeni</a:t>
            </a:r>
            <a:endParaRPr kumimoji="0" lang="en-TR" altLang="en-T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ED7D16-9DDE-7C05-45E4-23000F549D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1214" y="1831469"/>
            <a:ext cx="11650532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2018–2023 yılları arasında aynı klinikte ortopedik cerrahi geçirmiş 120 köpeğin kayıtları incelenir.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Köpekler iki gruba ayrılır: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Profilaksi uygulanan grup:</a:t>
            </a: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Operasyon öncesi sefazolin verilenler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Profilaksi uygulanmayan grup:</a:t>
            </a: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Antibiyotik almayanlar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gün içindeki </a:t>
            </a:r>
            <a:r>
              <a:rPr kumimoji="0" lang="en-TR" altLang="en-TR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postoperatif yara enfeksiyonu</a:t>
            </a: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gelişimi incelenir.</a:t>
            </a:r>
            <a:endParaRPr kumimoji="0" lang="en-TR" altLang="en-T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5FA183-2CA0-1BAA-4990-D9B05E46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73875" y="6468953"/>
            <a:ext cx="4718125" cy="365125"/>
          </a:xfrm>
        </p:spPr>
        <p:txBody>
          <a:bodyPr/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F76C348-3CAF-459D-A95B-E07DA08B6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73964"/>
            <a:ext cx="384970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Araştırma Sorusu</a:t>
            </a:r>
            <a:endParaRPr kumimoji="0" lang="en-TR" altLang="en-TR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0AFFAD-008C-C8D3-D2CF-5F03694971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62631"/>
            <a:ext cx="1088763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Profilaktik antibiyotik kullanımı, cerrahi yara enfeksiyonu riskini azaltıyor mu?</a:t>
            </a:r>
            <a:endParaRPr kumimoji="0" lang="en-TR" altLang="en-TR" sz="3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TR" altLang="en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3FF085-8F7B-738D-FEFD-9954F8E17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52360" y="6492875"/>
            <a:ext cx="4739640" cy="365125"/>
          </a:xfrm>
        </p:spPr>
        <p:txBody>
          <a:bodyPr/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7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11E0CB8-02F6-F7E0-B6FB-53327772A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068824"/>
              </p:ext>
            </p:extLst>
          </p:nvPr>
        </p:nvGraphicFramePr>
        <p:xfrm>
          <a:off x="1" y="997565"/>
          <a:ext cx="12102351" cy="5316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4117">
                  <a:extLst>
                    <a:ext uri="{9D8B030D-6E8A-4147-A177-3AD203B41FA5}">
                      <a16:colId xmlns:a16="http://schemas.microsoft.com/office/drawing/2014/main" val="3861059502"/>
                    </a:ext>
                  </a:extLst>
                </a:gridCol>
                <a:gridCol w="4034117">
                  <a:extLst>
                    <a:ext uri="{9D8B030D-6E8A-4147-A177-3AD203B41FA5}">
                      <a16:colId xmlns:a16="http://schemas.microsoft.com/office/drawing/2014/main" val="811934380"/>
                    </a:ext>
                  </a:extLst>
                </a:gridCol>
                <a:gridCol w="4034117">
                  <a:extLst>
                    <a:ext uri="{9D8B030D-6E8A-4147-A177-3AD203B41FA5}">
                      <a16:colId xmlns:a16="http://schemas.microsoft.com/office/drawing/2014/main" val="2666925070"/>
                    </a:ext>
                  </a:extLst>
                </a:gridCol>
              </a:tblGrid>
              <a:tr h="490878">
                <a:tc>
                  <a:txBody>
                    <a:bodyPr/>
                    <a:lstStyle/>
                    <a:p>
                      <a:r>
                        <a:rPr lang="en-TR" dirty="0"/>
                        <a:t>Analiz Türü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dirty="0"/>
                        <a:t>Kullanılan Yöntem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dirty="0"/>
                        <a:t>Açıklama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889707"/>
                  </a:ext>
                </a:extLst>
              </a:tr>
              <a:tr h="847268">
                <a:tc>
                  <a:txBody>
                    <a:bodyPr/>
                    <a:lstStyle/>
                    <a:p>
                      <a:r>
                        <a:rPr lang="en-TR" sz="3200" dirty="0"/>
                        <a:t>Tanımlayıcı analiz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3200" dirty="0"/>
                        <a:t>Frekans, yüzde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2400" dirty="0"/>
                        <a:t>Demografik ve operasyon özellikleri tanımlanır.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404133"/>
                  </a:ext>
                </a:extLst>
              </a:tr>
              <a:tr h="847268">
                <a:tc>
                  <a:txBody>
                    <a:bodyPr/>
                    <a:lstStyle/>
                    <a:p>
                      <a:r>
                        <a:rPr lang="en-TR" sz="3200" dirty="0"/>
                        <a:t>Grup karşılaştırması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3200" dirty="0"/>
                        <a:t>Ki-kare testi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2400" dirty="0"/>
                        <a:t>İki grup arasında enfeksiyon oranı farkı test edilir.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994812"/>
                  </a:ext>
                </a:extLst>
              </a:tr>
              <a:tr h="1210383">
                <a:tc>
                  <a:txBody>
                    <a:bodyPr/>
                    <a:lstStyle/>
                    <a:p>
                      <a:r>
                        <a:rPr lang="en-TR" sz="3200" dirty="0"/>
                        <a:t>Risk analizi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3200" dirty="0"/>
                        <a:t>Göreceli risk (RR) ve Odds Oranı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2400" dirty="0"/>
                        <a:t>Antibiyotik uygulamasının enfeksiyon riskini azaltma oranı hesaplanır.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55788"/>
                  </a:ext>
                </a:extLst>
              </a:tr>
              <a:tr h="1573498">
                <a:tc>
                  <a:txBody>
                    <a:bodyPr/>
                    <a:lstStyle/>
                    <a:p>
                      <a:r>
                        <a:rPr lang="en-TR" sz="3200" dirty="0"/>
                        <a:t>Çok değişkenli analiz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3200" dirty="0"/>
                        <a:t>Lojistik regresyon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R" sz="2400" dirty="0"/>
                        <a:t>Yaş, operasyon süresi, ve yara tipi gibi olası karıştırıcı değişkenler kontrol edilerek enfeksiyon riskine etkisi incelenir.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54808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4C3DFF4-C102-0B2E-BECE-406B4FFBA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48958" y="221669"/>
            <a:ext cx="56623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TR" altLang="en-T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-webkit-standard"/>
              </a:rPr>
              <a:t>Kullanılan İstatistiksel Yöntemler:</a:t>
            </a:r>
            <a:endParaRPr kumimoji="0" lang="en-TR" altLang="en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51A25A-72C2-8609-D2E0-8D879411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5391" y="6492875"/>
            <a:ext cx="4696609" cy="365125"/>
          </a:xfrm>
        </p:spPr>
        <p:txBody>
          <a:bodyPr/>
          <a:lstStyle/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VET255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İstatistik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6">
                    <a:lumMod val="75000"/>
                  </a:schemeClr>
                </a:solidFill>
              </a:rPr>
              <a:t>Hesaplamalar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  Prof. Dr. İ. Safa GÜRCAN</a:t>
            </a:r>
            <a:endParaRPr lang="en-TR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244</Words>
  <Application>Microsoft Macintosh PowerPoint</Application>
  <PresentationFormat>Widescreen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-webkit-standard</vt:lpstr>
      <vt:lpstr>Aptos</vt:lpstr>
      <vt:lpstr>Aptos Display</vt:lpstr>
      <vt:lpstr>Arial</vt:lpstr>
      <vt:lpstr>Office Theme</vt:lpstr>
      <vt:lpstr>Köpeklerde ortopedik operasyon sonrası  yara enfeksiyonu gelişimi ve  antibiyotik profilaksisinin etkinliği</vt:lpstr>
      <vt:lpstr>Antibiyotik Profilaksisi: </vt:lpstr>
      <vt:lpstr>Çalışma Tipi: Retrospektif kohort çalışması </vt:lpstr>
      <vt:lpstr>Çalışma Düzeni</vt:lpstr>
      <vt:lpstr>Araştırma Sorusu</vt:lpstr>
      <vt:lpstr>Kullanılan İstatistiksel Yöntemler: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Safa.Gurcan</dc:creator>
  <cp:lastModifiedBy>Safa.Gurcan</cp:lastModifiedBy>
  <cp:revision>5</cp:revision>
  <dcterms:created xsi:type="dcterms:W3CDTF">2025-10-23T06:36:10Z</dcterms:created>
  <dcterms:modified xsi:type="dcterms:W3CDTF">2025-10-23T11:18:40Z</dcterms:modified>
</cp:coreProperties>
</file>