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26"/>
  </p:notes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2A9B5-D5B2-4213-8A14-83696EAD0A9F}" type="datetimeFigureOut">
              <a:rPr lang="tr-TR" smtClean="0"/>
              <a:t>29.09.2026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64F88-B6EA-401E-A7EC-72048F903A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1196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64F88-B6EA-401E-A7EC-72048F903A59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05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435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4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19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8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8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1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29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5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1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5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82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20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720299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Epidemiyolojik</a:t>
            </a:r>
            <a:r>
              <a:rPr sz="3200" dirty="0" smtClean="0"/>
              <a:t> </a:t>
            </a:r>
            <a:r>
              <a:rPr sz="3200" dirty="0" err="1"/>
              <a:t>ölçütler</a:t>
            </a:r>
            <a:r>
              <a:rPr sz="3200" dirty="0"/>
              <a:t> </a:t>
            </a:r>
            <a:r>
              <a:rPr sz="3200" dirty="0" err="1"/>
              <a:t>neden</a:t>
            </a:r>
            <a:r>
              <a:rPr sz="3200" dirty="0"/>
              <a:t> </a:t>
            </a:r>
            <a:r>
              <a:rPr sz="3200" dirty="0" err="1"/>
              <a:t>önemlidir</a:t>
            </a:r>
            <a:r>
              <a:rPr sz="3200"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10489" y="1598146"/>
            <a:ext cx="1078992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Epidemiyoloji</a:t>
            </a:r>
            <a:r>
              <a:rPr sz="2800" dirty="0"/>
              <a:t>; </a:t>
            </a:r>
            <a:r>
              <a:rPr sz="2800" dirty="0" err="1"/>
              <a:t>hastalıkların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</a:t>
            </a:r>
            <a:r>
              <a:rPr sz="2800" dirty="0" err="1"/>
              <a:t>içindeki</a:t>
            </a:r>
            <a:r>
              <a:rPr sz="2800" dirty="0"/>
              <a:t> </a:t>
            </a:r>
            <a:r>
              <a:rPr sz="2800" dirty="0" err="1"/>
              <a:t>dağılımını</a:t>
            </a:r>
            <a:r>
              <a:rPr sz="2800" dirty="0"/>
              <a:t> </a:t>
            </a:r>
            <a:r>
              <a:rPr lang="tr-TR" sz="2800" dirty="0" smtClean="0"/>
              <a:t>i</a:t>
            </a:r>
            <a:r>
              <a:rPr sz="2800" dirty="0" err="1" smtClean="0"/>
              <a:t>nceler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Hayvancılıkta</a:t>
            </a:r>
            <a:r>
              <a:rPr sz="2800" dirty="0"/>
              <a:t> </a:t>
            </a:r>
            <a:r>
              <a:rPr sz="2800" dirty="0" err="1"/>
              <a:t>temel</a:t>
            </a:r>
            <a:r>
              <a:rPr sz="2800" dirty="0"/>
              <a:t> </a:t>
            </a:r>
            <a:r>
              <a:rPr sz="2800" dirty="0" err="1"/>
              <a:t>amaç</a:t>
            </a:r>
            <a:r>
              <a:rPr sz="2800" dirty="0"/>
              <a:t>: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yükünü</a:t>
            </a:r>
            <a:r>
              <a:rPr sz="2800" dirty="0"/>
              <a:t> </a:t>
            </a:r>
            <a:r>
              <a:rPr sz="2800" dirty="0" err="1"/>
              <a:t>ölçmek</a:t>
            </a:r>
            <a:r>
              <a:rPr sz="2800" dirty="0"/>
              <a:t>, zaman </a:t>
            </a:r>
            <a:r>
              <a:rPr sz="2800" dirty="0" err="1"/>
              <a:t>içindeki</a:t>
            </a:r>
            <a:r>
              <a:rPr sz="2800" dirty="0"/>
              <a:t> </a:t>
            </a:r>
            <a:r>
              <a:rPr sz="2800" dirty="0" err="1"/>
              <a:t>değişimi</a:t>
            </a:r>
            <a:r>
              <a:rPr sz="2800" dirty="0"/>
              <a:t> </a:t>
            </a:r>
            <a:r>
              <a:rPr sz="2800" dirty="0" err="1"/>
              <a:t>izlemek</a:t>
            </a:r>
            <a:r>
              <a:rPr sz="2800" dirty="0"/>
              <a:t> </a:t>
            </a:r>
            <a:r>
              <a:rPr sz="2800" dirty="0" err="1"/>
              <a:t>ve</a:t>
            </a:r>
            <a:r>
              <a:rPr sz="2800" dirty="0"/>
              <a:t> </a:t>
            </a:r>
            <a:r>
              <a:rPr sz="2800" dirty="0" err="1"/>
              <a:t>sürüler</a:t>
            </a:r>
            <a:r>
              <a:rPr sz="2800" dirty="0"/>
              <a:t>/</a:t>
            </a:r>
            <a:r>
              <a:rPr sz="2800" dirty="0" err="1"/>
              <a:t>işletmeler</a:t>
            </a:r>
            <a:r>
              <a:rPr sz="2800" dirty="0"/>
              <a:t> </a:t>
            </a:r>
            <a:r>
              <a:rPr sz="2800" dirty="0" err="1"/>
              <a:t>arasında</a:t>
            </a:r>
            <a:r>
              <a:rPr sz="2800" dirty="0"/>
              <a:t> </a:t>
            </a:r>
            <a:r>
              <a:rPr sz="2800" dirty="0" err="1"/>
              <a:t>karşılaştırma</a:t>
            </a:r>
            <a:r>
              <a:rPr sz="2800" dirty="0"/>
              <a:t> </a:t>
            </a:r>
            <a:r>
              <a:rPr sz="2800" dirty="0" err="1"/>
              <a:t>yapmaktır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Ölçütler</a:t>
            </a:r>
            <a:r>
              <a:rPr sz="2800" dirty="0"/>
              <a:t> </a:t>
            </a:r>
            <a:r>
              <a:rPr sz="2800" dirty="0" err="1"/>
              <a:t>üç</a:t>
            </a:r>
            <a:r>
              <a:rPr sz="2800" dirty="0"/>
              <a:t> </a:t>
            </a:r>
            <a:r>
              <a:rPr sz="2800" dirty="0" err="1"/>
              <a:t>temel</a:t>
            </a:r>
            <a:r>
              <a:rPr sz="2800" dirty="0"/>
              <a:t> </a:t>
            </a:r>
            <a:r>
              <a:rPr sz="2800" dirty="0" err="1"/>
              <a:t>soruya</a:t>
            </a:r>
            <a:r>
              <a:rPr sz="2800" dirty="0"/>
              <a:t> </a:t>
            </a:r>
            <a:r>
              <a:rPr sz="2800" dirty="0" err="1"/>
              <a:t>yanıt</a:t>
            </a:r>
            <a:r>
              <a:rPr sz="2800" dirty="0"/>
              <a:t> </a:t>
            </a:r>
            <a:r>
              <a:rPr sz="2800" dirty="0" err="1"/>
              <a:t>verir</a:t>
            </a:r>
            <a:r>
              <a:rPr sz="28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   –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Kaç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hayvan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hasta? </a:t>
            </a:r>
            <a:r>
              <a:rPr sz="2800" dirty="0"/>
              <a:t>→ </a:t>
            </a:r>
            <a:r>
              <a:rPr sz="2800" dirty="0" err="1"/>
              <a:t>Prevalans</a:t>
            </a:r>
            <a:r>
              <a:rPr sz="2800" dirty="0"/>
              <a:t> / </a:t>
            </a:r>
            <a:r>
              <a:rPr sz="2800" dirty="0" err="1"/>
              <a:t>morbidite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   –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Yeni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kaç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vaka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ortaya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çıktı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? </a:t>
            </a:r>
            <a:r>
              <a:rPr sz="2800" dirty="0"/>
              <a:t>→ </a:t>
            </a:r>
            <a:r>
              <a:rPr sz="2800" dirty="0" err="1"/>
              <a:t>İnsidans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   –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Kaç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hayvan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öldü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veya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hastalıktan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2">
                    <a:lumMod val="75000"/>
                  </a:schemeClr>
                </a:solidFill>
              </a:rPr>
              <a:t>öldü</a:t>
            </a:r>
            <a:r>
              <a:rPr sz="2800" b="1" dirty="0">
                <a:solidFill>
                  <a:schemeClr val="accent2">
                    <a:lumMod val="75000"/>
                  </a:schemeClr>
                </a:solidFill>
              </a:rPr>
              <a:t>? </a:t>
            </a:r>
            <a:r>
              <a:rPr sz="2800" dirty="0"/>
              <a:t>→ </a:t>
            </a:r>
            <a:r>
              <a:rPr sz="2800" dirty="0" err="1"/>
              <a:t>Mortalite</a:t>
            </a:r>
            <a:r>
              <a:rPr sz="2800" dirty="0"/>
              <a:t> / </a:t>
            </a:r>
            <a:r>
              <a:rPr sz="2800" dirty="0" err="1"/>
              <a:t>hastalığa</a:t>
            </a:r>
            <a:r>
              <a:rPr sz="2800" dirty="0"/>
              <a:t> </a:t>
            </a:r>
            <a:r>
              <a:rPr sz="2800" dirty="0" err="1"/>
              <a:t>özgü</a:t>
            </a:r>
            <a:r>
              <a:rPr sz="2800" dirty="0"/>
              <a:t> </a:t>
            </a:r>
            <a:r>
              <a:rPr sz="2800" dirty="0" err="1"/>
              <a:t>mortalite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Paydanın</a:t>
            </a:r>
            <a:r>
              <a:rPr sz="2800" dirty="0"/>
              <a:t> </a:t>
            </a:r>
            <a:r>
              <a:rPr sz="2800" dirty="0" err="1"/>
              <a:t>doğru</a:t>
            </a:r>
            <a:r>
              <a:rPr sz="2800" dirty="0"/>
              <a:t> </a:t>
            </a:r>
            <a:r>
              <a:rPr sz="2800" dirty="0" err="1"/>
              <a:t>tanımlanması</a:t>
            </a:r>
            <a:r>
              <a:rPr sz="2800" dirty="0"/>
              <a:t> </a:t>
            </a:r>
            <a:r>
              <a:rPr sz="2800" dirty="0" err="1"/>
              <a:t>epidemiyolojik</a:t>
            </a:r>
            <a:r>
              <a:rPr sz="2800" dirty="0"/>
              <a:t> </a:t>
            </a:r>
            <a:r>
              <a:rPr sz="2800" dirty="0" err="1"/>
              <a:t>ölçümlerin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</a:t>
            </a:r>
            <a:r>
              <a:rPr sz="2800" dirty="0" err="1"/>
              <a:t>kritik</a:t>
            </a:r>
            <a:r>
              <a:rPr sz="2800" dirty="0"/>
              <a:t> </a:t>
            </a:r>
            <a:r>
              <a:rPr sz="2800" dirty="0" err="1"/>
              <a:t>unsurudur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02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34815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4000" dirty="0" err="1"/>
              <a:t>Veteriner</a:t>
            </a:r>
            <a:r>
              <a:rPr sz="4000" dirty="0"/>
              <a:t> </a:t>
            </a:r>
            <a:r>
              <a:rPr lang="tr-TR" sz="4000" dirty="0" smtClean="0"/>
              <a:t>Hekimlikte</a:t>
            </a:r>
            <a:r>
              <a:rPr sz="4000" dirty="0" smtClean="0"/>
              <a:t> </a:t>
            </a:r>
            <a:r>
              <a:rPr sz="4000" dirty="0" err="1"/>
              <a:t>Epidemiyolojik</a:t>
            </a:r>
            <a:r>
              <a:rPr sz="4000" dirty="0"/>
              <a:t> </a:t>
            </a:r>
            <a:r>
              <a:rPr sz="4000" dirty="0" err="1"/>
              <a:t>İstatistikler</a:t>
            </a:r>
            <a:endParaRPr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1979130"/>
            <a:ext cx="1078992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lang="tr-TR" sz="3600" dirty="0"/>
              <a:t>Hayvan sağlığı ve sürü yönetimi için temel ölçütler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lang="tr-TR" sz="36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lang="tr-TR" sz="3600" dirty="0" smtClean="0"/>
              <a:t>		</a:t>
            </a:r>
            <a:r>
              <a:rPr sz="3600" dirty="0" err="1" smtClean="0"/>
              <a:t>İnsidans</a:t>
            </a:r>
            <a:r>
              <a:rPr sz="3600" dirty="0" smtClean="0"/>
              <a:t> </a:t>
            </a:r>
            <a:r>
              <a:rPr lang="tr-TR" sz="3600" dirty="0" smtClean="0"/>
              <a:t> </a:t>
            </a:r>
            <a:r>
              <a:rPr lang="tr-TR" sz="3600" dirty="0" smtClean="0"/>
              <a:t>				</a:t>
            </a:r>
            <a:r>
              <a:rPr sz="3600" dirty="0" err="1" smtClean="0"/>
              <a:t>Prevalans</a:t>
            </a:r>
            <a:r>
              <a:rPr sz="3600" dirty="0" smtClean="0"/>
              <a:t>  </a:t>
            </a:r>
            <a:endParaRPr lang="tr-TR" sz="3600" dirty="0" smtClean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lang="tr-TR" sz="3600" dirty="0" smtClean="0"/>
              <a:t>		</a:t>
            </a:r>
            <a:r>
              <a:rPr sz="3600" dirty="0" err="1" smtClean="0"/>
              <a:t>Morbidite</a:t>
            </a:r>
            <a:r>
              <a:rPr sz="3600" dirty="0" smtClean="0"/>
              <a:t> </a:t>
            </a:r>
            <a:r>
              <a:rPr lang="tr-TR" sz="3600" dirty="0" smtClean="0"/>
              <a:t>               </a:t>
            </a:r>
            <a:r>
              <a:rPr sz="3600" dirty="0" err="1" smtClean="0"/>
              <a:t>Mortalite</a:t>
            </a:r>
            <a:r>
              <a:rPr sz="3600" dirty="0" smtClean="0"/>
              <a:t> </a:t>
            </a:r>
            <a:endParaRPr lang="tr-TR" sz="3600" dirty="0" smtClean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lang="tr-TR" sz="3600" dirty="0" smtClean="0"/>
              <a:t>		</a:t>
            </a:r>
            <a:r>
              <a:rPr sz="3600" dirty="0" err="1" smtClean="0"/>
              <a:t>Letalite</a:t>
            </a:r>
            <a:endParaRPr lang="tr-TR" sz="3600" dirty="0" smtClean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36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01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654608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Temel</a:t>
            </a:r>
            <a:r>
              <a:rPr sz="3200" dirty="0" smtClean="0"/>
              <a:t> </a:t>
            </a:r>
            <a:r>
              <a:rPr sz="3200" dirty="0" err="1"/>
              <a:t>kavramlar</a:t>
            </a:r>
            <a:r>
              <a:rPr sz="3200" dirty="0"/>
              <a:t>: pay, </a:t>
            </a:r>
            <a:r>
              <a:rPr sz="3200" dirty="0" err="1"/>
              <a:t>payda</a:t>
            </a:r>
            <a:r>
              <a:rPr sz="3200" dirty="0"/>
              <a:t> </a:t>
            </a:r>
            <a:r>
              <a:rPr sz="3200" dirty="0" err="1"/>
              <a:t>ve</a:t>
            </a:r>
            <a:r>
              <a:rPr sz="3200" dirty="0"/>
              <a:t> </a:t>
            </a:r>
            <a:r>
              <a:rPr sz="3200" dirty="0" err="1"/>
              <a:t>nüfus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sz="2800" dirty="0"/>
              <a:t>Pay (numerator): </a:t>
            </a:r>
            <a:r>
              <a:rPr sz="2800" dirty="0" err="1"/>
              <a:t>ölçülmek</a:t>
            </a:r>
            <a:r>
              <a:rPr sz="2800" dirty="0"/>
              <a:t> </a:t>
            </a:r>
            <a:r>
              <a:rPr sz="2800" dirty="0" err="1"/>
              <a:t>istenen</a:t>
            </a:r>
            <a:r>
              <a:rPr sz="2800" dirty="0"/>
              <a:t> </a:t>
            </a:r>
            <a:r>
              <a:rPr sz="2800" dirty="0" err="1"/>
              <a:t>olayın</a:t>
            </a:r>
            <a:r>
              <a:rPr sz="2800" dirty="0"/>
              <a:t> </a:t>
            </a:r>
            <a:r>
              <a:rPr sz="2800" dirty="0" err="1"/>
              <a:t>sayısıdır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Payda</a:t>
            </a:r>
            <a:r>
              <a:rPr sz="2800" dirty="0"/>
              <a:t> (denominator): </a:t>
            </a:r>
            <a:r>
              <a:rPr sz="2800" dirty="0" err="1"/>
              <a:t>olayın</a:t>
            </a:r>
            <a:r>
              <a:rPr sz="2800" dirty="0"/>
              <a:t> </a:t>
            </a:r>
            <a:r>
              <a:rPr sz="2800" dirty="0" err="1"/>
              <a:t>gerçekleşebileceği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popülasyondur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tanımı</a:t>
            </a:r>
            <a:r>
              <a:rPr sz="2800" dirty="0"/>
              <a:t>: </a:t>
            </a:r>
            <a:r>
              <a:rPr sz="2800" dirty="0" err="1"/>
              <a:t>hangi</a:t>
            </a:r>
            <a:r>
              <a:rPr sz="2800" dirty="0"/>
              <a:t> </a:t>
            </a:r>
            <a:r>
              <a:rPr sz="2800" dirty="0" err="1"/>
              <a:t>hayvanın</a:t>
            </a:r>
            <a:r>
              <a:rPr sz="2800" dirty="0"/>
              <a:t> '</a:t>
            </a:r>
            <a:r>
              <a:rPr sz="2800" dirty="0" err="1"/>
              <a:t>vaka</a:t>
            </a:r>
            <a:r>
              <a:rPr sz="2800" dirty="0"/>
              <a:t>' </a:t>
            </a:r>
            <a:r>
              <a:rPr sz="2800" dirty="0" err="1"/>
              <a:t>kabul</a:t>
            </a:r>
            <a:r>
              <a:rPr sz="2800" dirty="0"/>
              <a:t> </a:t>
            </a:r>
            <a:r>
              <a:rPr sz="2800" dirty="0" err="1"/>
              <a:t>edildiği</a:t>
            </a:r>
            <a:r>
              <a:rPr sz="2800" dirty="0"/>
              <a:t> </a:t>
            </a:r>
            <a:r>
              <a:rPr sz="2800" dirty="0" err="1"/>
              <a:t>önceden</a:t>
            </a:r>
            <a:r>
              <a:rPr sz="2800" dirty="0"/>
              <a:t> </a:t>
            </a:r>
            <a:r>
              <a:rPr sz="2800" dirty="0" err="1"/>
              <a:t>belirlenmelidir</a:t>
            </a:r>
            <a:r>
              <a:rPr sz="2800" dirty="0" smtClean="0"/>
              <a:t>.</a:t>
            </a:r>
            <a:r>
              <a:rPr lang="tr-TR" sz="2800" dirty="0" smtClean="0"/>
              <a:t> (şap, şarbon, </a:t>
            </a:r>
            <a:r>
              <a:rPr lang="tr-TR" sz="2800" dirty="0" err="1" smtClean="0"/>
              <a:t>brusella</a:t>
            </a:r>
            <a:r>
              <a:rPr lang="tr-TR" sz="2800" dirty="0" smtClean="0"/>
              <a:t>, kuş gribi, mavi dil)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Popülasyon</a:t>
            </a:r>
            <a:r>
              <a:rPr sz="2800" dirty="0"/>
              <a:t>; </a:t>
            </a:r>
            <a:r>
              <a:rPr sz="2800" dirty="0" err="1"/>
              <a:t>tür</a:t>
            </a:r>
            <a:r>
              <a:rPr sz="2800" dirty="0"/>
              <a:t>, </a:t>
            </a:r>
            <a:r>
              <a:rPr sz="2800" dirty="0" err="1"/>
              <a:t>yaş</a:t>
            </a:r>
            <a:r>
              <a:rPr sz="2800" dirty="0"/>
              <a:t>, </a:t>
            </a:r>
            <a:r>
              <a:rPr sz="2800" dirty="0" err="1"/>
              <a:t>cinsiyet</a:t>
            </a:r>
            <a:r>
              <a:rPr sz="2800" dirty="0"/>
              <a:t>, </a:t>
            </a:r>
            <a:r>
              <a:rPr sz="2800" dirty="0" err="1"/>
              <a:t>işletme</a:t>
            </a:r>
            <a:r>
              <a:rPr sz="2800" dirty="0"/>
              <a:t>, </a:t>
            </a:r>
            <a:r>
              <a:rPr sz="2800" dirty="0" err="1"/>
              <a:t>bölge</a:t>
            </a:r>
            <a:r>
              <a:rPr sz="2800" dirty="0"/>
              <a:t> </a:t>
            </a:r>
            <a:r>
              <a:rPr sz="2800" dirty="0" err="1"/>
              <a:t>veya</a:t>
            </a:r>
            <a:r>
              <a:rPr sz="2800" dirty="0"/>
              <a:t> </a:t>
            </a:r>
            <a:r>
              <a:rPr sz="2800" dirty="0" err="1"/>
              <a:t>üretim</a:t>
            </a:r>
            <a:r>
              <a:rPr sz="2800" dirty="0"/>
              <a:t> </a:t>
            </a:r>
            <a:r>
              <a:rPr sz="2800" dirty="0" err="1"/>
              <a:t>sistemi</a:t>
            </a:r>
            <a:r>
              <a:rPr sz="2800" dirty="0"/>
              <a:t> </a:t>
            </a:r>
            <a:r>
              <a:rPr sz="2800" dirty="0" err="1"/>
              <a:t>açısından</a:t>
            </a:r>
            <a:r>
              <a:rPr sz="2800" dirty="0"/>
              <a:t> </a:t>
            </a:r>
            <a:r>
              <a:rPr sz="2800" dirty="0" err="1"/>
              <a:t>sınırlandırılabilir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Oran (ratio), </a:t>
            </a:r>
            <a:r>
              <a:rPr sz="2800" dirty="0" err="1"/>
              <a:t>orantı</a:t>
            </a:r>
            <a:r>
              <a:rPr sz="2800" dirty="0"/>
              <a:t> (proportion) </a:t>
            </a:r>
            <a:r>
              <a:rPr sz="2800" dirty="0" err="1"/>
              <a:t>ve</a:t>
            </a:r>
            <a:r>
              <a:rPr sz="2800" dirty="0"/>
              <a:t> </a:t>
            </a:r>
            <a:r>
              <a:rPr sz="2800" dirty="0" err="1"/>
              <a:t>hız</a:t>
            </a:r>
            <a:r>
              <a:rPr sz="2800" dirty="0"/>
              <a:t> (rate) </a:t>
            </a:r>
            <a:r>
              <a:rPr sz="2800" dirty="0" err="1"/>
              <a:t>aynı</a:t>
            </a:r>
            <a:r>
              <a:rPr sz="2800" dirty="0"/>
              <a:t> </a:t>
            </a:r>
            <a:r>
              <a:rPr sz="2800" dirty="0" err="1"/>
              <a:t>kavramlar</a:t>
            </a:r>
            <a:r>
              <a:rPr sz="2800" dirty="0"/>
              <a:t> </a:t>
            </a:r>
            <a:r>
              <a:rPr sz="2800" dirty="0" err="1"/>
              <a:t>değildir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Hayvan</a:t>
            </a:r>
            <a:r>
              <a:rPr sz="2800" dirty="0"/>
              <a:t> </a:t>
            </a:r>
            <a:r>
              <a:rPr sz="2800" dirty="0" err="1"/>
              <a:t>sayısının</a:t>
            </a:r>
            <a:r>
              <a:rPr sz="2800" dirty="0"/>
              <a:t> zaman </a:t>
            </a:r>
            <a:r>
              <a:rPr sz="2800" dirty="0" err="1"/>
              <a:t>içinde</a:t>
            </a:r>
            <a:r>
              <a:rPr sz="2800" dirty="0"/>
              <a:t> </a:t>
            </a:r>
            <a:r>
              <a:rPr sz="2800" dirty="0" err="1"/>
              <a:t>değiştiği</a:t>
            </a:r>
            <a:r>
              <a:rPr sz="2800" dirty="0"/>
              <a:t> </a:t>
            </a:r>
            <a:r>
              <a:rPr sz="2800" dirty="0" err="1"/>
              <a:t>sürülerde</a:t>
            </a:r>
            <a:r>
              <a:rPr sz="2800" dirty="0"/>
              <a:t> </a:t>
            </a:r>
            <a:r>
              <a:rPr sz="2800" dirty="0" err="1"/>
              <a:t>hayvan-zamanı</a:t>
            </a:r>
            <a:r>
              <a:rPr sz="2800" dirty="0"/>
              <a:t> </a:t>
            </a:r>
            <a:r>
              <a:rPr sz="2800" dirty="0" err="1"/>
              <a:t>kullanmak</a:t>
            </a:r>
            <a:r>
              <a:rPr sz="2800" dirty="0"/>
              <a:t> </a:t>
            </a:r>
            <a:r>
              <a:rPr sz="2800" dirty="0" err="1"/>
              <a:t>daha</a:t>
            </a:r>
            <a:r>
              <a:rPr sz="2800" dirty="0"/>
              <a:t> </a:t>
            </a:r>
            <a:r>
              <a:rPr sz="2800" dirty="0" err="1"/>
              <a:t>uygun</a:t>
            </a:r>
            <a:r>
              <a:rPr sz="2800" dirty="0"/>
              <a:t> </a:t>
            </a:r>
            <a:r>
              <a:rPr sz="2800" dirty="0" err="1"/>
              <a:t>olabilir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03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119092"/>
            <a:ext cx="365747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Prevalans</a:t>
            </a:r>
            <a:r>
              <a:rPr sz="3200" dirty="0" smtClean="0"/>
              <a:t> </a:t>
            </a:r>
            <a:r>
              <a:rPr sz="3200" dirty="0"/>
              <a:t>(</a:t>
            </a:r>
            <a:r>
              <a:rPr sz="3200" dirty="0" err="1"/>
              <a:t>Yaygınlık</a:t>
            </a:r>
            <a:r>
              <a:rPr sz="32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50563"/>
            <a:ext cx="10789920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Tanım</a:t>
            </a:r>
            <a:r>
              <a:rPr sz="2800" dirty="0"/>
              <a:t>: </a:t>
            </a:r>
            <a:r>
              <a:rPr sz="2800" dirty="0" err="1"/>
              <a:t>Belirli</a:t>
            </a:r>
            <a:r>
              <a:rPr sz="2800" dirty="0"/>
              <a:t> </a:t>
            </a:r>
            <a:r>
              <a:rPr sz="2800" dirty="0" err="1"/>
              <a:t>bir</a:t>
            </a:r>
            <a:r>
              <a:rPr sz="2800" dirty="0"/>
              <a:t> </a:t>
            </a:r>
            <a:r>
              <a:rPr sz="2800" dirty="0" err="1"/>
              <a:t>zamanda</a:t>
            </a:r>
            <a:r>
              <a:rPr sz="2800" dirty="0"/>
              <a:t> </a:t>
            </a:r>
            <a:r>
              <a:rPr sz="2800" dirty="0" err="1"/>
              <a:t>veya</a:t>
            </a:r>
            <a:r>
              <a:rPr sz="2800" dirty="0"/>
              <a:t> </a:t>
            </a:r>
            <a:r>
              <a:rPr sz="2800" dirty="0" err="1"/>
              <a:t>dönemde</a:t>
            </a:r>
            <a:r>
              <a:rPr sz="2800" dirty="0"/>
              <a:t> </a:t>
            </a:r>
            <a:r>
              <a:rPr sz="2800" dirty="0" err="1"/>
              <a:t>mevcut</a:t>
            </a:r>
            <a:r>
              <a:rPr sz="2800" dirty="0"/>
              <a:t> </a:t>
            </a:r>
            <a:r>
              <a:rPr sz="2800" dirty="0" err="1"/>
              <a:t>olan</a:t>
            </a:r>
            <a:r>
              <a:rPr sz="2800" dirty="0"/>
              <a:t> </a:t>
            </a:r>
            <a:r>
              <a:rPr sz="2800" dirty="0" err="1"/>
              <a:t>hastalık</a:t>
            </a:r>
            <a:r>
              <a:rPr sz="2800" dirty="0"/>
              <a:t>/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sayısının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popülasyona</a:t>
            </a:r>
            <a:r>
              <a:rPr sz="2800" dirty="0"/>
              <a:t> </a:t>
            </a:r>
            <a:r>
              <a:rPr sz="2800" dirty="0" err="1"/>
              <a:t>oranıdır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Nokta</a:t>
            </a:r>
            <a:r>
              <a:rPr sz="2800" dirty="0" smtClean="0"/>
              <a:t> </a:t>
            </a:r>
            <a:r>
              <a:rPr sz="2800" dirty="0" err="1"/>
              <a:t>prevalansı</a:t>
            </a:r>
            <a:r>
              <a:rPr sz="2800" dirty="0"/>
              <a:t> = </a:t>
            </a:r>
            <a:r>
              <a:rPr sz="2800" dirty="0" err="1"/>
              <a:t>Mevcut</a:t>
            </a:r>
            <a:r>
              <a:rPr sz="2800" dirty="0"/>
              <a:t>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</a:t>
            </a:r>
            <a:r>
              <a:rPr sz="2800" dirty="0"/>
              <a:t> / O </a:t>
            </a:r>
            <a:r>
              <a:rPr sz="2800" dirty="0" err="1"/>
              <a:t>andaki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Dönem</a:t>
            </a:r>
            <a:r>
              <a:rPr sz="2800" dirty="0"/>
              <a:t> </a:t>
            </a:r>
            <a:r>
              <a:rPr sz="2800" dirty="0" err="1"/>
              <a:t>prevalansı</a:t>
            </a:r>
            <a:r>
              <a:rPr sz="2800" dirty="0"/>
              <a:t> = </a:t>
            </a:r>
            <a:r>
              <a:rPr sz="2800" dirty="0" err="1"/>
              <a:t>Dönem</a:t>
            </a:r>
            <a:r>
              <a:rPr sz="2800" dirty="0"/>
              <a:t> </a:t>
            </a:r>
            <a:r>
              <a:rPr sz="2800" dirty="0" err="1"/>
              <a:t>boyunca</a:t>
            </a:r>
            <a:r>
              <a:rPr sz="2800" dirty="0"/>
              <a:t> </a:t>
            </a:r>
            <a:r>
              <a:rPr sz="2800" dirty="0" err="1"/>
              <a:t>hastalığı</a:t>
            </a:r>
            <a:r>
              <a:rPr sz="2800" dirty="0"/>
              <a:t> </a:t>
            </a:r>
            <a:r>
              <a:rPr sz="2800" dirty="0" err="1"/>
              <a:t>olan</a:t>
            </a:r>
            <a:r>
              <a:rPr sz="2800" dirty="0"/>
              <a:t> </a:t>
            </a:r>
            <a:r>
              <a:rPr sz="2800" dirty="0" err="1"/>
              <a:t>hayvan</a:t>
            </a:r>
            <a:r>
              <a:rPr sz="2800" dirty="0"/>
              <a:t> </a:t>
            </a:r>
            <a:r>
              <a:rPr sz="2800" dirty="0" err="1"/>
              <a:t>sayısı</a:t>
            </a:r>
            <a:r>
              <a:rPr sz="2800" dirty="0"/>
              <a:t> / </a:t>
            </a:r>
            <a:r>
              <a:rPr sz="2800" dirty="0" err="1"/>
              <a:t>Dönem</a:t>
            </a:r>
            <a:r>
              <a:rPr sz="2800" dirty="0"/>
              <a:t> </a:t>
            </a:r>
            <a:r>
              <a:rPr sz="2800" dirty="0" err="1"/>
              <a:t>boyunca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Örnek</a:t>
            </a:r>
            <a:r>
              <a:rPr sz="2800" dirty="0"/>
              <a:t>: 500 </a:t>
            </a:r>
            <a:r>
              <a:rPr sz="2800" dirty="0" err="1"/>
              <a:t>sığırlık</a:t>
            </a:r>
            <a:r>
              <a:rPr sz="2800" dirty="0"/>
              <a:t> </a:t>
            </a:r>
            <a:r>
              <a:rPr sz="2800" dirty="0" err="1"/>
              <a:t>işletmede</a:t>
            </a:r>
            <a:r>
              <a:rPr sz="2800" dirty="0"/>
              <a:t> </a:t>
            </a:r>
            <a:r>
              <a:rPr sz="2800" dirty="0" err="1"/>
              <a:t>muayene</a:t>
            </a:r>
            <a:r>
              <a:rPr sz="2800" dirty="0"/>
              <a:t> </a:t>
            </a:r>
            <a:r>
              <a:rPr sz="2800" dirty="0" err="1"/>
              <a:t>günü</a:t>
            </a:r>
            <a:r>
              <a:rPr sz="2800" dirty="0"/>
              <a:t> 40 mastitis </a:t>
            </a:r>
            <a:r>
              <a:rPr sz="2800" dirty="0" err="1"/>
              <a:t>vakası</a:t>
            </a:r>
            <a:r>
              <a:rPr sz="2800" dirty="0"/>
              <a:t> </a:t>
            </a:r>
            <a:r>
              <a:rPr sz="2800" dirty="0" err="1"/>
              <a:t>varsa</a:t>
            </a:r>
            <a:r>
              <a:rPr sz="28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Prevalans</a:t>
            </a:r>
            <a:r>
              <a:rPr sz="2800" dirty="0"/>
              <a:t> = 40 / 500 × 100 = %8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Yorum</a:t>
            </a:r>
            <a:r>
              <a:rPr sz="2800" dirty="0"/>
              <a:t>: O </a:t>
            </a:r>
            <a:r>
              <a:rPr sz="2800" dirty="0" err="1"/>
              <a:t>anda</a:t>
            </a:r>
            <a:r>
              <a:rPr sz="2800" dirty="0"/>
              <a:t> </a:t>
            </a:r>
            <a:r>
              <a:rPr sz="2800" dirty="0" err="1"/>
              <a:t>yaklaşık</a:t>
            </a:r>
            <a:r>
              <a:rPr sz="2800" dirty="0"/>
              <a:t> her 100 </a:t>
            </a:r>
            <a:r>
              <a:rPr sz="2800" dirty="0" err="1"/>
              <a:t>sığırdan</a:t>
            </a:r>
            <a:r>
              <a:rPr sz="2800" dirty="0"/>
              <a:t> 8'inde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bulunmaktadır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04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97631"/>
            <a:ext cx="1582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İnsidans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689463"/>
            <a:ext cx="10789920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Tanım</a:t>
            </a:r>
            <a:r>
              <a:rPr sz="2800" dirty="0"/>
              <a:t>: </a:t>
            </a:r>
            <a:r>
              <a:rPr sz="2800" dirty="0" err="1"/>
              <a:t>Belirli</a:t>
            </a:r>
            <a:r>
              <a:rPr sz="2800" dirty="0"/>
              <a:t> </a:t>
            </a:r>
            <a:r>
              <a:rPr sz="2800" dirty="0" err="1"/>
              <a:t>bir</a:t>
            </a:r>
            <a:r>
              <a:rPr sz="2800" dirty="0"/>
              <a:t> zaman </a:t>
            </a:r>
            <a:r>
              <a:rPr sz="2800" dirty="0" err="1"/>
              <a:t>aralığında</a:t>
            </a:r>
            <a:r>
              <a:rPr sz="2800" dirty="0"/>
              <a:t> </a:t>
            </a:r>
            <a:r>
              <a:rPr sz="2800" dirty="0" err="1"/>
              <a:t>ortaya</a:t>
            </a:r>
            <a:r>
              <a:rPr sz="2800" dirty="0"/>
              <a:t> </a:t>
            </a:r>
            <a:r>
              <a:rPr sz="2800" dirty="0" err="1"/>
              <a:t>çıkan</a:t>
            </a:r>
            <a:r>
              <a:rPr sz="2800" dirty="0"/>
              <a:t> YENİ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sayısının</a:t>
            </a:r>
            <a:r>
              <a:rPr sz="2800" dirty="0"/>
              <a:t> </a:t>
            </a:r>
            <a:r>
              <a:rPr sz="2800" dirty="0" err="1"/>
              <a:t>başlangıçta</a:t>
            </a:r>
            <a:r>
              <a:rPr sz="2800" dirty="0"/>
              <a:t> risk </a:t>
            </a:r>
            <a:r>
              <a:rPr sz="2800" dirty="0" err="1"/>
              <a:t>altında</a:t>
            </a:r>
            <a:r>
              <a:rPr sz="2800" dirty="0"/>
              <a:t> </a:t>
            </a:r>
            <a:r>
              <a:rPr sz="2800" dirty="0" err="1"/>
              <a:t>bulunan</a:t>
            </a:r>
            <a:r>
              <a:rPr sz="2800" dirty="0"/>
              <a:t> </a:t>
            </a:r>
            <a:r>
              <a:rPr sz="2800" dirty="0" err="1"/>
              <a:t>popülasyona</a:t>
            </a:r>
            <a:r>
              <a:rPr sz="2800" dirty="0"/>
              <a:t> </a:t>
            </a:r>
            <a:r>
              <a:rPr sz="2800" dirty="0" err="1"/>
              <a:t>oranıdır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Kümülatif</a:t>
            </a:r>
            <a:r>
              <a:rPr sz="2800" dirty="0"/>
              <a:t> </a:t>
            </a:r>
            <a:r>
              <a:rPr sz="2800" dirty="0" err="1"/>
              <a:t>insidans</a:t>
            </a:r>
            <a:r>
              <a:rPr sz="2800" dirty="0"/>
              <a:t> (risk) = </a:t>
            </a:r>
            <a:r>
              <a:rPr sz="2800" dirty="0" err="1"/>
              <a:t>Yeni</a:t>
            </a:r>
            <a:r>
              <a:rPr sz="2800" dirty="0"/>
              <a:t>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</a:t>
            </a:r>
            <a:r>
              <a:rPr sz="2800" dirty="0"/>
              <a:t> / </a:t>
            </a:r>
            <a:r>
              <a:rPr sz="2800" dirty="0" err="1"/>
              <a:t>Başlangıçtaki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Örnek</a:t>
            </a:r>
            <a:r>
              <a:rPr sz="2800" dirty="0"/>
              <a:t>: 1.000 </a:t>
            </a:r>
            <a:r>
              <a:rPr sz="2800" dirty="0" err="1"/>
              <a:t>buzağı</a:t>
            </a:r>
            <a:r>
              <a:rPr sz="2800" dirty="0"/>
              <a:t> </a:t>
            </a:r>
            <a:r>
              <a:rPr sz="2800" dirty="0" err="1"/>
              <a:t>başlangıçta</a:t>
            </a:r>
            <a:r>
              <a:rPr sz="2800" dirty="0"/>
              <a:t> </a:t>
            </a:r>
            <a:r>
              <a:rPr sz="2800" dirty="0" err="1"/>
              <a:t>hastalıksızdır</a:t>
            </a:r>
            <a:r>
              <a:rPr sz="2800" dirty="0"/>
              <a:t>; 3 </a:t>
            </a:r>
            <a:r>
              <a:rPr sz="2800" dirty="0" err="1"/>
              <a:t>aylık</a:t>
            </a:r>
            <a:r>
              <a:rPr sz="2800" dirty="0"/>
              <a:t> </a:t>
            </a:r>
            <a:r>
              <a:rPr sz="2800" dirty="0" err="1"/>
              <a:t>takipte</a:t>
            </a:r>
            <a:r>
              <a:rPr sz="2800" dirty="0"/>
              <a:t> 80 </a:t>
            </a:r>
            <a:r>
              <a:rPr sz="2800" dirty="0" err="1"/>
              <a:t>yeni</a:t>
            </a:r>
            <a:r>
              <a:rPr sz="2800" dirty="0"/>
              <a:t> </a:t>
            </a:r>
            <a:r>
              <a:rPr sz="2800" dirty="0" err="1"/>
              <a:t>ishal</a:t>
            </a:r>
            <a:r>
              <a:rPr sz="2800" dirty="0"/>
              <a:t> </a:t>
            </a:r>
            <a:r>
              <a:rPr sz="2800" dirty="0" err="1"/>
              <a:t>vakası</a:t>
            </a:r>
            <a:r>
              <a:rPr sz="2800" dirty="0"/>
              <a:t> </a:t>
            </a:r>
            <a:r>
              <a:rPr sz="2800" dirty="0" err="1"/>
              <a:t>oluşmuştur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Kümülatif</a:t>
            </a:r>
            <a:r>
              <a:rPr sz="2800" dirty="0"/>
              <a:t> </a:t>
            </a:r>
            <a:r>
              <a:rPr sz="2800" dirty="0" err="1"/>
              <a:t>insidans</a:t>
            </a:r>
            <a:r>
              <a:rPr sz="2800" dirty="0"/>
              <a:t> = 80 / 1.000 × 100 = %8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Önemli</a:t>
            </a:r>
            <a:r>
              <a:rPr sz="2800" dirty="0"/>
              <a:t>: </a:t>
            </a:r>
            <a:r>
              <a:rPr sz="2800" dirty="0" err="1"/>
              <a:t>Başlangıçta</a:t>
            </a:r>
            <a:r>
              <a:rPr sz="2800" dirty="0"/>
              <a:t> </a:t>
            </a:r>
            <a:r>
              <a:rPr sz="2800" dirty="0" err="1"/>
              <a:t>zaten</a:t>
            </a:r>
            <a:r>
              <a:rPr sz="2800" dirty="0"/>
              <a:t> hasta </a:t>
            </a:r>
            <a:r>
              <a:rPr sz="2800" dirty="0" err="1"/>
              <a:t>olan</a:t>
            </a:r>
            <a:r>
              <a:rPr sz="2800" dirty="0"/>
              <a:t> </a:t>
            </a:r>
            <a:r>
              <a:rPr sz="2800" dirty="0" err="1"/>
              <a:t>hayvanlar</a:t>
            </a:r>
            <a:r>
              <a:rPr sz="2800" dirty="0"/>
              <a:t> </a:t>
            </a:r>
            <a:r>
              <a:rPr sz="2800" dirty="0" err="1"/>
              <a:t>paydada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gruptan</a:t>
            </a:r>
            <a:r>
              <a:rPr sz="2800" dirty="0"/>
              <a:t> </a:t>
            </a:r>
            <a:r>
              <a:rPr sz="2800" dirty="0" err="1"/>
              <a:t>çıkarılmalıdır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05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38934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Morbidite</a:t>
            </a:r>
            <a:r>
              <a:rPr sz="3200" dirty="0" smtClean="0"/>
              <a:t> </a:t>
            </a:r>
            <a:r>
              <a:rPr sz="3200" dirty="0" err="1"/>
              <a:t>ve</a:t>
            </a:r>
            <a:r>
              <a:rPr sz="3200" dirty="0"/>
              <a:t> </a:t>
            </a:r>
            <a:r>
              <a:rPr sz="3200" dirty="0" err="1"/>
              <a:t>atak</a:t>
            </a:r>
            <a:r>
              <a:rPr sz="3200" dirty="0"/>
              <a:t> </a:t>
            </a:r>
            <a:r>
              <a:rPr sz="3200" dirty="0" err="1"/>
              <a:t>hızı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873207"/>
            <a:ext cx="10789920" cy="542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MORBİDİTE: </a:t>
            </a:r>
            <a:r>
              <a:rPr sz="2800" dirty="0" err="1"/>
              <a:t>Popülasyonda</a:t>
            </a:r>
            <a:r>
              <a:rPr sz="2800" dirty="0"/>
              <a:t> </a:t>
            </a:r>
            <a:r>
              <a:rPr sz="2800" dirty="0" err="1"/>
              <a:t>hastalıkla</a:t>
            </a:r>
            <a:r>
              <a:rPr sz="2800" dirty="0"/>
              <a:t> </a:t>
            </a:r>
            <a:r>
              <a:rPr sz="2800" dirty="0" err="1"/>
              <a:t>ilişkili</a:t>
            </a:r>
            <a:r>
              <a:rPr sz="2800" dirty="0"/>
              <a:t> </a:t>
            </a:r>
            <a:r>
              <a:rPr sz="2800" dirty="0" err="1"/>
              <a:t>hastalanma</a:t>
            </a:r>
            <a:r>
              <a:rPr sz="2800" dirty="0"/>
              <a:t> </a:t>
            </a:r>
            <a:r>
              <a:rPr sz="2800" dirty="0" err="1"/>
              <a:t>durumunu</a:t>
            </a:r>
            <a:r>
              <a:rPr sz="2800" dirty="0"/>
              <a:t> </a:t>
            </a:r>
            <a:r>
              <a:rPr sz="2800" dirty="0" err="1"/>
              <a:t>ifade</a:t>
            </a:r>
            <a:r>
              <a:rPr sz="2800" dirty="0"/>
              <a:t> </a:t>
            </a:r>
            <a:r>
              <a:rPr sz="2800" dirty="0" err="1"/>
              <a:t>eder</a:t>
            </a:r>
            <a:r>
              <a:rPr sz="2800" dirty="0"/>
              <a:t>; </a:t>
            </a:r>
            <a:r>
              <a:rPr sz="2800" dirty="0" err="1"/>
              <a:t>pratikte</a:t>
            </a:r>
            <a:r>
              <a:rPr sz="2800" dirty="0"/>
              <a:t> </a:t>
            </a:r>
            <a:r>
              <a:rPr sz="2800" dirty="0" err="1"/>
              <a:t>çoğunlukla</a:t>
            </a:r>
            <a:r>
              <a:rPr sz="2800" dirty="0"/>
              <a:t>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oranlarıyla</a:t>
            </a:r>
            <a:r>
              <a:rPr sz="2800" dirty="0"/>
              <a:t> </a:t>
            </a:r>
            <a:r>
              <a:rPr sz="2800" dirty="0" err="1"/>
              <a:t>ölçülür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err="1"/>
              <a:t>Morbidite</a:t>
            </a:r>
            <a:r>
              <a:rPr sz="2400" dirty="0"/>
              <a:t> </a:t>
            </a:r>
            <a:r>
              <a:rPr sz="2400" dirty="0" err="1"/>
              <a:t>oranı</a:t>
            </a:r>
            <a:r>
              <a:rPr sz="2400" dirty="0"/>
              <a:t> = </a:t>
            </a:r>
            <a:r>
              <a:rPr sz="2400" dirty="0" err="1" smtClean="0"/>
              <a:t>Hastalık</a:t>
            </a:r>
            <a:r>
              <a:rPr lang="tr-TR" sz="2400" dirty="0"/>
              <a:t>&amp;</a:t>
            </a:r>
            <a:r>
              <a:rPr sz="2400" dirty="0" err="1" smtClean="0"/>
              <a:t>vaka</a:t>
            </a:r>
            <a:r>
              <a:rPr sz="2400" dirty="0" smtClean="0"/>
              <a:t> </a:t>
            </a:r>
            <a:r>
              <a:rPr sz="2400" dirty="0" err="1"/>
              <a:t>sayısı</a:t>
            </a:r>
            <a:r>
              <a:rPr sz="2400" dirty="0"/>
              <a:t> / Risk </a:t>
            </a:r>
            <a:r>
              <a:rPr sz="2400" dirty="0" err="1"/>
              <a:t>altındaki</a:t>
            </a:r>
            <a:r>
              <a:rPr sz="2400" dirty="0"/>
              <a:t> </a:t>
            </a:r>
            <a:r>
              <a:rPr sz="2400" dirty="0" err="1"/>
              <a:t>popülasyon</a:t>
            </a:r>
            <a:r>
              <a:rPr sz="2400" dirty="0"/>
              <a:t>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ATAK HIZI: </a:t>
            </a:r>
            <a:r>
              <a:rPr sz="2400" dirty="0" err="1"/>
              <a:t>Kısa</a:t>
            </a:r>
            <a:r>
              <a:rPr sz="2400" dirty="0"/>
              <a:t> </a:t>
            </a:r>
            <a:r>
              <a:rPr sz="2400" dirty="0" err="1"/>
              <a:t>süreli</a:t>
            </a:r>
            <a:r>
              <a:rPr sz="2400" dirty="0"/>
              <a:t> </a:t>
            </a:r>
            <a:r>
              <a:rPr sz="2400" dirty="0" err="1"/>
              <a:t>salgınlarda</a:t>
            </a:r>
            <a:r>
              <a:rPr sz="2400" dirty="0"/>
              <a:t> </a:t>
            </a:r>
            <a:r>
              <a:rPr sz="2400" dirty="0" err="1"/>
              <a:t>kullanılan</a:t>
            </a:r>
            <a:r>
              <a:rPr sz="2400" dirty="0"/>
              <a:t> </a:t>
            </a:r>
            <a:r>
              <a:rPr sz="2400" dirty="0" err="1"/>
              <a:t>özel</a:t>
            </a:r>
            <a:r>
              <a:rPr sz="2400" dirty="0"/>
              <a:t> </a:t>
            </a:r>
            <a:r>
              <a:rPr sz="2400" dirty="0" err="1"/>
              <a:t>bir</a:t>
            </a:r>
            <a:r>
              <a:rPr sz="2400" dirty="0"/>
              <a:t> </a:t>
            </a:r>
            <a:r>
              <a:rPr sz="2400" dirty="0" err="1"/>
              <a:t>kümülatif</a:t>
            </a:r>
            <a:r>
              <a:rPr sz="2400" dirty="0"/>
              <a:t> </a:t>
            </a:r>
            <a:r>
              <a:rPr sz="2400" dirty="0" err="1"/>
              <a:t>insidans</a:t>
            </a:r>
            <a:r>
              <a:rPr sz="2400" dirty="0"/>
              <a:t> </a:t>
            </a:r>
            <a:r>
              <a:rPr sz="2400" dirty="0" err="1"/>
              <a:t>ölçüsüdür</a:t>
            </a:r>
            <a:r>
              <a:rPr sz="24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err="1" smtClean="0"/>
              <a:t>Atak</a:t>
            </a:r>
            <a:r>
              <a:rPr sz="2400" dirty="0" smtClean="0"/>
              <a:t> </a:t>
            </a:r>
            <a:r>
              <a:rPr sz="2400" dirty="0" err="1"/>
              <a:t>hızı</a:t>
            </a:r>
            <a:r>
              <a:rPr sz="2400" dirty="0"/>
              <a:t> = </a:t>
            </a:r>
            <a:r>
              <a:rPr sz="2400" dirty="0" err="1"/>
              <a:t>Salgın</a:t>
            </a:r>
            <a:r>
              <a:rPr sz="2400" dirty="0"/>
              <a:t> </a:t>
            </a:r>
            <a:r>
              <a:rPr sz="2400" dirty="0" err="1"/>
              <a:t>sırasında</a:t>
            </a:r>
            <a:r>
              <a:rPr sz="2400" dirty="0"/>
              <a:t> </a:t>
            </a:r>
            <a:r>
              <a:rPr sz="2400" dirty="0" err="1"/>
              <a:t>yeni</a:t>
            </a:r>
            <a:r>
              <a:rPr sz="2400" dirty="0"/>
              <a:t> </a:t>
            </a:r>
            <a:r>
              <a:rPr sz="2400" dirty="0" err="1"/>
              <a:t>vaka</a:t>
            </a:r>
            <a:r>
              <a:rPr sz="2400" dirty="0"/>
              <a:t> </a:t>
            </a:r>
            <a:r>
              <a:rPr sz="2400" dirty="0" err="1"/>
              <a:t>sayısı</a:t>
            </a:r>
            <a:r>
              <a:rPr sz="2400" dirty="0"/>
              <a:t> / </a:t>
            </a:r>
            <a:r>
              <a:rPr sz="2400" dirty="0" err="1"/>
              <a:t>Salgının</a:t>
            </a:r>
            <a:r>
              <a:rPr sz="2400" dirty="0"/>
              <a:t> </a:t>
            </a:r>
            <a:r>
              <a:rPr sz="2400" dirty="0" err="1"/>
              <a:t>başlangıcında</a:t>
            </a:r>
            <a:r>
              <a:rPr sz="2400" dirty="0"/>
              <a:t> risk </a:t>
            </a:r>
            <a:r>
              <a:rPr sz="2400" dirty="0" err="1"/>
              <a:t>altındaki</a:t>
            </a:r>
            <a:r>
              <a:rPr sz="2400" dirty="0"/>
              <a:t> </a:t>
            </a:r>
            <a:r>
              <a:rPr sz="2400" dirty="0" err="1"/>
              <a:t>popülasyon</a:t>
            </a:r>
            <a:r>
              <a:rPr sz="2400" dirty="0"/>
              <a:t> × </a:t>
            </a:r>
            <a:r>
              <a:rPr sz="2400" dirty="0" smtClean="0"/>
              <a:t>100</a:t>
            </a:r>
            <a:endParaRPr lang="tr-TR" sz="2400" dirty="0" smtClean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err="1" smtClean="0"/>
              <a:t>Örnek</a:t>
            </a:r>
            <a:r>
              <a:rPr sz="2400" dirty="0"/>
              <a:t>: 200 </a:t>
            </a:r>
            <a:r>
              <a:rPr sz="2400" dirty="0" err="1"/>
              <a:t>koyundan</a:t>
            </a:r>
            <a:r>
              <a:rPr sz="2400" dirty="0"/>
              <a:t> 50'si </a:t>
            </a:r>
            <a:r>
              <a:rPr sz="2400" dirty="0" err="1"/>
              <a:t>salgın</a:t>
            </a:r>
            <a:r>
              <a:rPr sz="2400" dirty="0"/>
              <a:t> </a:t>
            </a:r>
            <a:r>
              <a:rPr sz="2400" dirty="0" err="1"/>
              <a:t>sırasında</a:t>
            </a:r>
            <a:r>
              <a:rPr sz="2400" dirty="0"/>
              <a:t> </a:t>
            </a:r>
            <a:r>
              <a:rPr sz="2400" dirty="0" err="1"/>
              <a:t>hastalanırsa</a:t>
            </a:r>
            <a:r>
              <a:rPr sz="2400" dirty="0"/>
              <a:t> </a:t>
            </a:r>
            <a:r>
              <a:rPr sz="2400" dirty="0" err="1"/>
              <a:t>atak</a:t>
            </a:r>
            <a:r>
              <a:rPr sz="2400" dirty="0"/>
              <a:t> </a:t>
            </a:r>
            <a:r>
              <a:rPr sz="2400" dirty="0" err="1"/>
              <a:t>hızı</a:t>
            </a:r>
            <a:r>
              <a:rPr sz="2400" dirty="0"/>
              <a:t> = %25.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smtClean="0"/>
              <a:t>Not</a:t>
            </a:r>
            <a:r>
              <a:rPr sz="2400" dirty="0"/>
              <a:t>: '</a:t>
            </a:r>
            <a:r>
              <a:rPr sz="2400" dirty="0" err="1"/>
              <a:t>Morbidite</a:t>
            </a:r>
            <a:r>
              <a:rPr sz="2400" dirty="0"/>
              <a:t>' </a:t>
            </a:r>
            <a:r>
              <a:rPr sz="2400" dirty="0" err="1"/>
              <a:t>genel</a:t>
            </a:r>
            <a:r>
              <a:rPr sz="2400" dirty="0"/>
              <a:t> </a:t>
            </a:r>
            <a:r>
              <a:rPr sz="2400" dirty="0" err="1"/>
              <a:t>bir</a:t>
            </a:r>
            <a:r>
              <a:rPr sz="2400" dirty="0"/>
              <a:t> </a:t>
            </a:r>
            <a:r>
              <a:rPr sz="2400" dirty="0" err="1"/>
              <a:t>kavramdır</a:t>
            </a:r>
            <a:r>
              <a:rPr sz="2400" dirty="0"/>
              <a:t>; </a:t>
            </a:r>
            <a:r>
              <a:rPr sz="2400" dirty="0" err="1"/>
              <a:t>kullanılacak</a:t>
            </a:r>
            <a:r>
              <a:rPr sz="2400" dirty="0"/>
              <a:t> </a:t>
            </a:r>
            <a:r>
              <a:rPr sz="2400" dirty="0" err="1"/>
              <a:t>ölçütün</a:t>
            </a:r>
            <a:r>
              <a:rPr sz="2400" dirty="0"/>
              <a:t> </a:t>
            </a:r>
            <a:r>
              <a:rPr sz="2400" dirty="0" err="1"/>
              <a:t>tanımı</a:t>
            </a:r>
            <a:r>
              <a:rPr sz="2400" dirty="0"/>
              <a:t> </a:t>
            </a:r>
            <a:r>
              <a:rPr sz="2400" dirty="0" err="1"/>
              <a:t>ve</a:t>
            </a:r>
            <a:r>
              <a:rPr sz="2400" dirty="0"/>
              <a:t> zaman </a:t>
            </a:r>
            <a:r>
              <a:rPr sz="2400" dirty="0" err="1"/>
              <a:t>aralığı</a:t>
            </a:r>
            <a:r>
              <a:rPr sz="2400" dirty="0"/>
              <a:t> </a:t>
            </a:r>
            <a:r>
              <a:rPr sz="2400" dirty="0" err="1"/>
              <a:t>açıkça</a:t>
            </a:r>
            <a:r>
              <a:rPr sz="2400" dirty="0"/>
              <a:t> </a:t>
            </a:r>
            <a:r>
              <a:rPr sz="2400" dirty="0" err="1"/>
              <a:t>verilmelidir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07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879" y="119092"/>
            <a:ext cx="45822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Mortalite</a:t>
            </a:r>
            <a:r>
              <a:rPr sz="3200" dirty="0" smtClean="0"/>
              <a:t> </a:t>
            </a:r>
            <a:r>
              <a:rPr sz="3200" dirty="0"/>
              <a:t>(</a:t>
            </a:r>
            <a:r>
              <a:rPr sz="3200" dirty="0" err="1"/>
              <a:t>Ölüm</a:t>
            </a:r>
            <a:r>
              <a:rPr sz="3200" dirty="0"/>
              <a:t>) </a:t>
            </a:r>
            <a:r>
              <a:rPr sz="3200" dirty="0" err="1"/>
              <a:t>ölçütleri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0452" y="703867"/>
            <a:ext cx="10789920" cy="6160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GENEL MORTALİTE HIZI: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Belirli</a:t>
            </a:r>
            <a:r>
              <a:rPr sz="2800" dirty="0"/>
              <a:t> </a:t>
            </a:r>
            <a:r>
              <a:rPr sz="2800" dirty="0" err="1"/>
              <a:t>dönemde</a:t>
            </a:r>
            <a:r>
              <a:rPr sz="2800" dirty="0"/>
              <a:t> </a:t>
            </a:r>
            <a:r>
              <a:rPr sz="2800" dirty="0" err="1"/>
              <a:t>tüm</a:t>
            </a:r>
            <a:r>
              <a:rPr sz="2800" dirty="0"/>
              <a:t> </a:t>
            </a:r>
            <a:r>
              <a:rPr sz="2800" dirty="0" err="1"/>
              <a:t>nedenlere</a:t>
            </a:r>
            <a:r>
              <a:rPr sz="2800" dirty="0"/>
              <a:t> </a:t>
            </a:r>
            <a:r>
              <a:rPr sz="2800" dirty="0" err="1"/>
              <a:t>bağlı</a:t>
            </a:r>
            <a:r>
              <a:rPr sz="2800" dirty="0"/>
              <a:t> </a:t>
            </a:r>
            <a:r>
              <a:rPr sz="2800" dirty="0" err="1"/>
              <a:t>ölümler</a:t>
            </a:r>
            <a:r>
              <a:rPr sz="2800" dirty="0"/>
              <a:t> / </a:t>
            </a:r>
            <a:r>
              <a:rPr sz="2800" dirty="0" err="1"/>
              <a:t>Aynı</a:t>
            </a:r>
            <a:r>
              <a:rPr sz="2800" dirty="0"/>
              <a:t> </a:t>
            </a:r>
            <a:r>
              <a:rPr sz="2800" dirty="0" err="1"/>
              <a:t>dönemdeki</a:t>
            </a:r>
            <a:r>
              <a:rPr sz="2800" dirty="0"/>
              <a:t> </a:t>
            </a:r>
            <a:r>
              <a:rPr sz="2800" dirty="0" err="1"/>
              <a:t>ortalama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× k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HASTALIĞA ÖZGÜ MORTALİTE: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Belirli</a:t>
            </a:r>
            <a:r>
              <a:rPr sz="2800" dirty="0"/>
              <a:t> </a:t>
            </a:r>
            <a:r>
              <a:rPr sz="2800" dirty="0" err="1"/>
              <a:t>hastalığa</a:t>
            </a:r>
            <a:r>
              <a:rPr sz="2800" dirty="0"/>
              <a:t> </a:t>
            </a:r>
            <a:r>
              <a:rPr sz="2800" dirty="0" err="1"/>
              <a:t>bağlı</a:t>
            </a:r>
            <a:r>
              <a:rPr sz="2800" dirty="0"/>
              <a:t> </a:t>
            </a:r>
            <a:r>
              <a:rPr sz="2800" dirty="0" err="1"/>
              <a:t>ölümler</a:t>
            </a:r>
            <a:r>
              <a:rPr sz="2800" dirty="0"/>
              <a:t> / </a:t>
            </a:r>
            <a:r>
              <a:rPr sz="2800" dirty="0" err="1"/>
              <a:t>Ortalama</a:t>
            </a:r>
            <a:r>
              <a:rPr sz="2800" dirty="0"/>
              <a:t> 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</a:t>
            </a:r>
            <a:r>
              <a:rPr sz="2800" dirty="0"/>
              <a:t> × k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k; 100, 1.000 </a:t>
            </a:r>
            <a:r>
              <a:rPr sz="2800" dirty="0" err="1"/>
              <a:t>veya</a:t>
            </a:r>
            <a:r>
              <a:rPr sz="2800" dirty="0"/>
              <a:t> 100.000 </a:t>
            </a:r>
            <a:r>
              <a:rPr sz="2800" dirty="0" err="1"/>
              <a:t>gibi</a:t>
            </a:r>
            <a:r>
              <a:rPr sz="2800" dirty="0"/>
              <a:t> </a:t>
            </a:r>
            <a:r>
              <a:rPr sz="2800" dirty="0" err="1"/>
              <a:t>standartlaştırma</a:t>
            </a:r>
            <a:r>
              <a:rPr sz="2800" dirty="0"/>
              <a:t> </a:t>
            </a:r>
            <a:r>
              <a:rPr sz="2800" dirty="0" err="1"/>
              <a:t>katsayısıdır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Örnek</a:t>
            </a:r>
            <a:r>
              <a:rPr sz="2800" dirty="0"/>
              <a:t>: </a:t>
            </a:r>
            <a:r>
              <a:rPr sz="2800" dirty="0" err="1"/>
              <a:t>Ortalama</a:t>
            </a:r>
            <a:r>
              <a:rPr sz="2800" dirty="0"/>
              <a:t> 2.000 </a:t>
            </a:r>
            <a:r>
              <a:rPr sz="2800" dirty="0" err="1"/>
              <a:t>sığır</a:t>
            </a:r>
            <a:r>
              <a:rPr sz="2800" dirty="0"/>
              <a:t> </a:t>
            </a:r>
            <a:r>
              <a:rPr sz="2800" dirty="0" err="1"/>
              <a:t>bulunan</a:t>
            </a:r>
            <a:r>
              <a:rPr sz="2800" dirty="0"/>
              <a:t> </a:t>
            </a:r>
            <a:r>
              <a:rPr sz="2800" dirty="0" err="1"/>
              <a:t>bir</a:t>
            </a:r>
            <a:r>
              <a:rPr sz="2800" dirty="0"/>
              <a:t> </a:t>
            </a:r>
            <a:r>
              <a:rPr sz="2800" dirty="0" err="1"/>
              <a:t>işletmede</a:t>
            </a:r>
            <a:r>
              <a:rPr sz="2800" dirty="0"/>
              <a:t> </a:t>
            </a:r>
            <a:r>
              <a:rPr sz="2800" dirty="0" err="1"/>
              <a:t>yılda</a:t>
            </a:r>
            <a:r>
              <a:rPr sz="2800" dirty="0"/>
              <a:t> 20 </a:t>
            </a:r>
            <a:r>
              <a:rPr sz="2800" dirty="0" err="1"/>
              <a:t>ölüm</a:t>
            </a:r>
            <a:r>
              <a:rPr sz="2800" dirty="0"/>
              <a:t> </a:t>
            </a:r>
            <a:r>
              <a:rPr sz="2800" dirty="0" err="1"/>
              <a:t>varsa</a:t>
            </a:r>
            <a:r>
              <a:rPr sz="28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Yıllık</a:t>
            </a:r>
            <a:r>
              <a:rPr sz="2800" dirty="0"/>
              <a:t> </a:t>
            </a:r>
            <a:r>
              <a:rPr sz="2800" dirty="0" err="1"/>
              <a:t>mortalite</a:t>
            </a:r>
            <a:r>
              <a:rPr sz="2800" dirty="0"/>
              <a:t> = 20 / 2.000 × 1.000 = 10 </a:t>
            </a:r>
            <a:r>
              <a:rPr sz="2800" dirty="0" err="1"/>
              <a:t>ölüm</a:t>
            </a:r>
            <a:r>
              <a:rPr sz="2800" dirty="0"/>
              <a:t> / 1.000 </a:t>
            </a:r>
            <a:r>
              <a:rPr sz="2800" dirty="0" err="1"/>
              <a:t>sığır-yıl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Mortalite</a:t>
            </a:r>
            <a:r>
              <a:rPr sz="2800" dirty="0" smtClean="0"/>
              <a:t> </a:t>
            </a:r>
            <a:r>
              <a:rPr sz="2800" dirty="0" err="1"/>
              <a:t>ile</a:t>
            </a:r>
            <a:r>
              <a:rPr sz="2800" dirty="0"/>
              <a:t> </a:t>
            </a:r>
            <a:r>
              <a:rPr sz="2800" dirty="0" err="1"/>
              <a:t>letalite</a:t>
            </a:r>
            <a:r>
              <a:rPr sz="2800" dirty="0"/>
              <a:t> </a:t>
            </a:r>
            <a:r>
              <a:rPr sz="2800" dirty="0" err="1"/>
              <a:t>karıştırılmamalıdır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08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42600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Letalite</a:t>
            </a:r>
            <a:r>
              <a:rPr sz="3200" dirty="0" smtClean="0"/>
              <a:t> </a:t>
            </a:r>
            <a:r>
              <a:rPr sz="3200" dirty="0"/>
              <a:t>(</a:t>
            </a:r>
            <a:r>
              <a:rPr sz="3200" dirty="0" err="1"/>
              <a:t>Vaka</a:t>
            </a:r>
            <a:r>
              <a:rPr sz="3200" dirty="0"/>
              <a:t> </a:t>
            </a:r>
            <a:r>
              <a:rPr sz="3200" dirty="0" err="1"/>
              <a:t>ölüm</a:t>
            </a:r>
            <a:r>
              <a:rPr sz="3200" dirty="0"/>
              <a:t> </a:t>
            </a:r>
            <a:r>
              <a:rPr sz="3200" dirty="0" err="1"/>
              <a:t>hızı</a:t>
            </a:r>
            <a:r>
              <a:rPr sz="32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90368"/>
            <a:ext cx="10789920" cy="5460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Tanım</a:t>
            </a:r>
            <a:r>
              <a:rPr sz="2800" dirty="0"/>
              <a:t>: </a:t>
            </a:r>
            <a:r>
              <a:rPr sz="2800" dirty="0" err="1"/>
              <a:t>Hastalığa</a:t>
            </a:r>
            <a:r>
              <a:rPr sz="2800" dirty="0"/>
              <a:t> </a:t>
            </a:r>
            <a:r>
              <a:rPr sz="2800" dirty="0" err="1"/>
              <a:t>yakalanan</a:t>
            </a:r>
            <a:r>
              <a:rPr sz="2800" dirty="0"/>
              <a:t> </a:t>
            </a:r>
            <a:r>
              <a:rPr sz="2800" dirty="0" err="1"/>
              <a:t>hayvanların</a:t>
            </a:r>
            <a:r>
              <a:rPr sz="2800" dirty="0"/>
              <a:t> ne </a:t>
            </a:r>
            <a:r>
              <a:rPr sz="2800" dirty="0" err="1"/>
              <a:t>kadarının</a:t>
            </a:r>
            <a:r>
              <a:rPr sz="2800" dirty="0"/>
              <a:t> </a:t>
            </a:r>
            <a:r>
              <a:rPr sz="2800" dirty="0" err="1"/>
              <a:t>bu</a:t>
            </a:r>
            <a:r>
              <a:rPr sz="2800" dirty="0"/>
              <a:t>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nedeniyle</a:t>
            </a:r>
            <a:r>
              <a:rPr sz="2800" dirty="0"/>
              <a:t> </a:t>
            </a:r>
            <a:r>
              <a:rPr sz="2800" dirty="0" err="1"/>
              <a:t>öldüğünü</a:t>
            </a:r>
            <a:r>
              <a:rPr sz="2800" dirty="0"/>
              <a:t> </a:t>
            </a:r>
            <a:r>
              <a:rPr sz="2800" dirty="0" err="1"/>
              <a:t>gösterir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Letalite</a:t>
            </a:r>
            <a:r>
              <a:rPr sz="2800" dirty="0" smtClean="0"/>
              <a:t> </a:t>
            </a:r>
            <a:r>
              <a:rPr sz="2800" dirty="0"/>
              <a:t>= </a:t>
            </a:r>
            <a:r>
              <a:rPr sz="2800" dirty="0" err="1"/>
              <a:t>Hastalıktan</a:t>
            </a:r>
            <a:r>
              <a:rPr sz="2800" dirty="0"/>
              <a:t> </a:t>
            </a:r>
            <a:r>
              <a:rPr sz="2800" dirty="0" err="1"/>
              <a:t>ölen</a:t>
            </a:r>
            <a:r>
              <a:rPr sz="2800" dirty="0"/>
              <a:t>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</a:t>
            </a:r>
            <a:r>
              <a:rPr sz="2800" dirty="0"/>
              <a:t> / </a:t>
            </a:r>
            <a:r>
              <a:rPr sz="2800" dirty="0" err="1"/>
              <a:t>Toplam</a:t>
            </a:r>
            <a:r>
              <a:rPr sz="2800" dirty="0"/>
              <a:t>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sayısı</a:t>
            </a:r>
            <a:r>
              <a:rPr sz="2800" dirty="0"/>
              <a:t>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Örnek</a:t>
            </a:r>
            <a:r>
              <a:rPr sz="2800" dirty="0"/>
              <a:t>: </a:t>
            </a:r>
            <a:r>
              <a:rPr sz="2800" dirty="0" err="1"/>
              <a:t>Bir</a:t>
            </a:r>
            <a:r>
              <a:rPr sz="2800" dirty="0"/>
              <a:t> </a:t>
            </a:r>
            <a:r>
              <a:rPr sz="2800" dirty="0" err="1"/>
              <a:t>salgında</a:t>
            </a:r>
            <a:r>
              <a:rPr sz="2800" dirty="0"/>
              <a:t> 80 </a:t>
            </a:r>
            <a:r>
              <a:rPr sz="2800" dirty="0" err="1"/>
              <a:t>hayvan</a:t>
            </a:r>
            <a:r>
              <a:rPr sz="2800" dirty="0"/>
              <a:t> </a:t>
            </a:r>
            <a:r>
              <a:rPr sz="2800" dirty="0" err="1"/>
              <a:t>hastalanmış</a:t>
            </a:r>
            <a:r>
              <a:rPr sz="2800" dirty="0"/>
              <a:t> </a:t>
            </a:r>
            <a:r>
              <a:rPr sz="2800" dirty="0" err="1"/>
              <a:t>ve</a:t>
            </a:r>
            <a:r>
              <a:rPr sz="2800" dirty="0"/>
              <a:t> </a:t>
            </a:r>
            <a:r>
              <a:rPr sz="2800" dirty="0" err="1"/>
              <a:t>bunların</a:t>
            </a:r>
            <a:r>
              <a:rPr sz="2800" dirty="0"/>
              <a:t> 12'si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nedeniyle</a:t>
            </a:r>
            <a:r>
              <a:rPr sz="2800" dirty="0"/>
              <a:t> </a:t>
            </a:r>
            <a:r>
              <a:rPr sz="2800" dirty="0" err="1"/>
              <a:t>ölmüşse</a:t>
            </a:r>
            <a:r>
              <a:rPr sz="28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Letalite</a:t>
            </a:r>
            <a:r>
              <a:rPr sz="2800" dirty="0"/>
              <a:t> = 12 / 80 × 100 = %15.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Fark</a:t>
            </a:r>
            <a:r>
              <a:rPr sz="28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Mortalite</a:t>
            </a:r>
            <a:r>
              <a:rPr sz="2800" dirty="0"/>
              <a:t> → </a:t>
            </a:r>
            <a:r>
              <a:rPr sz="2800" dirty="0" err="1"/>
              <a:t>tüm</a:t>
            </a:r>
            <a:r>
              <a:rPr sz="2800" dirty="0"/>
              <a:t>/risk </a:t>
            </a:r>
            <a:r>
              <a:rPr sz="2800" dirty="0" err="1"/>
              <a:t>altındaki</a:t>
            </a:r>
            <a:r>
              <a:rPr sz="2800" dirty="0"/>
              <a:t> </a:t>
            </a:r>
            <a:r>
              <a:rPr sz="2800" dirty="0" err="1"/>
              <a:t>popülasyonda</a:t>
            </a:r>
            <a:r>
              <a:rPr sz="2800" dirty="0"/>
              <a:t> </a:t>
            </a:r>
            <a:r>
              <a:rPr sz="2800" dirty="0" err="1"/>
              <a:t>ölüm</a:t>
            </a:r>
            <a:r>
              <a:rPr sz="2800" dirty="0"/>
              <a:t> </a:t>
            </a:r>
            <a:r>
              <a:rPr sz="2800" dirty="0" err="1"/>
              <a:t>yükü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Letalite</a:t>
            </a:r>
            <a:r>
              <a:rPr sz="2800" dirty="0"/>
              <a:t> → </a:t>
            </a:r>
            <a:r>
              <a:rPr sz="2800" dirty="0" err="1"/>
              <a:t>hastalananlar</a:t>
            </a:r>
            <a:r>
              <a:rPr sz="2800" dirty="0"/>
              <a:t> </a:t>
            </a:r>
            <a:r>
              <a:rPr sz="2800" dirty="0" err="1"/>
              <a:t>arasında</a:t>
            </a:r>
            <a:r>
              <a:rPr sz="2800" dirty="0"/>
              <a:t> </a:t>
            </a:r>
            <a:r>
              <a:rPr sz="2800" dirty="0" err="1"/>
              <a:t>ölüm</a:t>
            </a:r>
            <a:r>
              <a:rPr sz="2800" dirty="0"/>
              <a:t> </a:t>
            </a:r>
            <a:r>
              <a:rPr sz="2800" dirty="0" err="1"/>
              <a:t>yükü</a:t>
            </a:r>
            <a:endParaRPr sz="28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 smtClean="0"/>
              <a:t>Letalite</a:t>
            </a:r>
            <a:r>
              <a:rPr sz="2800" dirty="0"/>
              <a:t>, </a:t>
            </a:r>
            <a:r>
              <a:rPr sz="2800" dirty="0" err="1"/>
              <a:t>hastalığın</a:t>
            </a:r>
            <a:r>
              <a:rPr sz="2800" dirty="0"/>
              <a:t> </a:t>
            </a:r>
            <a:r>
              <a:rPr sz="2800" dirty="0" err="1"/>
              <a:t>şiddetini</a:t>
            </a:r>
            <a:r>
              <a:rPr sz="2800" dirty="0"/>
              <a:t> </a:t>
            </a:r>
            <a:r>
              <a:rPr sz="2800" dirty="0" err="1"/>
              <a:t>değerlendirmede</a:t>
            </a:r>
            <a:r>
              <a:rPr sz="2800" dirty="0"/>
              <a:t>; </a:t>
            </a:r>
            <a:r>
              <a:rPr sz="2800" dirty="0" err="1"/>
              <a:t>mortalite</a:t>
            </a:r>
            <a:r>
              <a:rPr sz="2800" dirty="0"/>
              <a:t> </a:t>
            </a:r>
            <a:r>
              <a:rPr sz="2800" dirty="0" err="1"/>
              <a:t>ise</a:t>
            </a:r>
            <a:r>
              <a:rPr sz="2800" dirty="0"/>
              <a:t> </a:t>
            </a:r>
            <a:r>
              <a:rPr sz="2800" dirty="0" err="1"/>
              <a:t>toplum</a:t>
            </a:r>
            <a:r>
              <a:rPr sz="2800" dirty="0"/>
              <a:t>/</a:t>
            </a:r>
            <a:r>
              <a:rPr sz="2800" dirty="0" err="1"/>
              <a:t>sürü</a:t>
            </a:r>
            <a:r>
              <a:rPr sz="2800" dirty="0"/>
              <a:t> </a:t>
            </a:r>
            <a:r>
              <a:rPr sz="2800" dirty="0" err="1"/>
              <a:t>üzerindeki</a:t>
            </a:r>
            <a:r>
              <a:rPr sz="2800" dirty="0"/>
              <a:t> </a:t>
            </a:r>
            <a:r>
              <a:rPr sz="2800" dirty="0" err="1"/>
              <a:t>ölüm</a:t>
            </a:r>
            <a:r>
              <a:rPr sz="2800" dirty="0"/>
              <a:t> </a:t>
            </a:r>
            <a:r>
              <a:rPr sz="2800" dirty="0" err="1"/>
              <a:t>yükünü</a:t>
            </a:r>
            <a:r>
              <a:rPr sz="2800" dirty="0"/>
              <a:t> </a:t>
            </a:r>
            <a:r>
              <a:rPr sz="2800" dirty="0" err="1"/>
              <a:t>değerlendirmede</a:t>
            </a:r>
            <a:r>
              <a:rPr sz="2800" dirty="0"/>
              <a:t> </a:t>
            </a:r>
            <a:r>
              <a:rPr sz="2800" dirty="0" err="1"/>
              <a:t>kullanılır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09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569720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Ölçütlerin</a:t>
            </a:r>
            <a:r>
              <a:rPr sz="3200" dirty="0" smtClean="0"/>
              <a:t> </a:t>
            </a:r>
            <a:r>
              <a:rPr sz="3200" dirty="0" err="1"/>
              <a:t>birlikte</a:t>
            </a:r>
            <a:r>
              <a:rPr sz="3200" dirty="0"/>
              <a:t> </a:t>
            </a:r>
            <a:r>
              <a:rPr sz="3200" dirty="0" err="1"/>
              <a:t>yorumlanması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490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PREVALANS = </a:t>
            </a:r>
            <a:r>
              <a:rPr sz="2400" dirty="0" err="1"/>
              <a:t>Mevcut</a:t>
            </a:r>
            <a:r>
              <a:rPr sz="2400" dirty="0"/>
              <a:t> </a:t>
            </a:r>
            <a:r>
              <a:rPr sz="2400" dirty="0" err="1"/>
              <a:t>hastalık</a:t>
            </a:r>
            <a:r>
              <a:rPr sz="2400" dirty="0"/>
              <a:t> </a:t>
            </a:r>
            <a:r>
              <a:rPr sz="2400" dirty="0" err="1" smtClean="0"/>
              <a:t>yükü</a:t>
            </a:r>
            <a:r>
              <a:rPr lang="tr-TR" sz="2400" dirty="0" smtClean="0"/>
              <a:t> 	</a:t>
            </a:r>
            <a:r>
              <a:rPr sz="2400" dirty="0" smtClean="0"/>
              <a:t>İNSİDANS </a:t>
            </a:r>
            <a:r>
              <a:rPr sz="2400" dirty="0"/>
              <a:t>= </a:t>
            </a:r>
            <a:r>
              <a:rPr sz="2400" dirty="0" err="1"/>
              <a:t>Yeni</a:t>
            </a:r>
            <a:r>
              <a:rPr sz="2400" dirty="0"/>
              <a:t> </a:t>
            </a:r>
            <a:r>
              <a:rPr sz="2400" dirty="0" err="1"/>
              <a:t>hastalık</a:t>
            </a:r>
            <a:r>
              <a:rPr sz="2400" dirty="0"/>
              <a:t> </a:t>
            </a:r>
            <a:r>
              <a:rPr sz="2400" dirty="0" err="1"/>
              <a:t>oluşumu</a:t>
            </a: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MORTALİTE = </a:t>
            </a:r>
            <a:r>
              <a:rPr sz="2400" dirty="0" err="1"/>
              <a:t>Ölüm</a:t>
            </a:r>
            <a:r>
              <a:rPr sz="2400" dirty="0"/>
              <a:t> </a:t>
            </a:r>
            <a:r>
              <a:rPr sz="2400" dirty="0" err="1" smtClean="0"/>
              <a:t>yükü</a:t>
            </a:r>
            <a:r>
              <a:rPr lang="tr-TR" sz="2400" dirty="0" smtClean="0"/>
              <a:t> 				</a:t>
            </a:r>
            <a:r>
              <a:rPr sz="2400" dirty="0" smtClean="0"/>
              <a:t>LETALİTE </a:t>
            </a:r>
            <a:r>
              <a:rPr sz="2400" dirty="0"/>
              <a:t>= </a:t>
            </a:r>
            <a:r>
              <a:rPr sz="2400" dirty="0" err="1"/>
              <a:t>Hastalananlar</a:t>
            </a:r>
            <a:r>
              <a:rPr sz="2400" dirty="0"/>
              <a:t> </a:t>
            </a:r>
            <a:r>
              <a:rPr sz="2400" dirty="0" err="1"/>
              <a:t>arasındaki</a:t>
            </a:r>
            <a:r>
              <a:rPr sz="2400" dirty="0"/>
              <a:t> </a:t>
            </a:r>
            <a:r>
              <a:rPr sz="2400" dirty="0" err="1"/>
              <a:t>ölüm</a:t>
            </a:r>
            <a:r>
              <a:rPr sz="2400" dirty="0"/>
              <a:t> </a:t>
            </a:r>
            <a:r>
              <a:rPr sz="2400" dirty="0" err="1"/>
              <a:t>oranı</a:t>
            </a: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Basit</a:t>
            </a:r>
            <a:r>
              <a:rPr sz="2800" dirty="0"/>
              <a:t> </a:t>
            </a:r>
            <a:r>
              <a:rPr sz="2800" dirty="0" err="1"/>
              <a:t>ilişki</a:t>
            </a:r>
            <a:r>
              <a:rPr sz="2800" dirty="0"/>
              <a:t>: </a:t>
            </a:r>
            <a:r>
              <a:rPr sz="2800" dirty="0" err="1"/>
              <a:t>Prevalans</a:t>
            </a:r>
            <a:r>
              <a:rPr sz="2800" dirty="0"/>
              <a:t>; </a:t>
            </a:r>
            <a:r>
              <a:rPr sz="2800" dirty="0" err="1"/>
              <a:t>insidansın</a:t>
            </a:r>
            <a:r>
              <a:rPr sz="2800" dirty="0"/>
              <a:t> </a:t>
            </a:r>
            <a:r>
              <a:rPr sz="2800" dirty="0" err="1"/>
              <a:t>yanı</a:t>
            </a:r>
            <a:r>
              <a:rPr sz="2800" dirty="0"/>
              <a:t> </a:t>
            </a:r>
            <a:r>
              <a:rPr sz="2800" dirty="0" err="1"/>
              <a:t>sıra</a:t>
            </a:r>
            <a:r>
              <a:rPr sz="2800" dirty="0"/>
              <a:t> </a:t>
            </a:r>
            <a:r>
              <a:rPr sz="2800" dirty="0" err="1"/>
              <a:t>hastalığın</a:t>
            </a:r>
            <a:r>
              <a:rPr sz="2800" dirty="0"/>
              <a:t> </a:t>
            </a:r>
            <a:r>
              <a:rPr sz="2800" dirty="0" err="1"/>
              <a:t>süresi</a:t>
            </a:r>
            <a:r>
              <a:rPr sz="2800" dirty="0"/>
              <a:t>, </a:t>
            </a:r>
            <a:r>
              <a:rPr sz="2800" dirty="0" err="1"/>
              <a:t>iyileşme</a:t>
            </a:r>
            <a:r>
              <a:rPr sz="2800" dirty="0"/>
              <a:t> </a:t>
            </a:r>
            <a:r>
              <a:rPr sz="2800" dirty="0" err="1"/>
              <a:t>ve</a:t>
            </a:r>
            <a:r>
              <a:rPr sz="2800" dirty="0"/>
              <a:t> </a:t>
            </a:r>
            <a:r>
              <a:rPr sz="2800" dirty="0" err="1"/>
              <a:t>ölüm</a:t>
            </a:r>
            <a:r>
              <a:rPr sz="2800" dirty="0"/>
              <a:t> </a:t>
            </a:r>
            <a:r>
              <a:rPr sz="2800" dirty="0" err="1"/>
              <a:t>gibi</a:t>
            </a:r>
            <a:r>
              <a:rPr sz="2800" dirty="0"/>
              <a:t> </a:t>
            </a:r>
            <a:r>
              <a:rPr sz="2800" dirty="0" err="1"/>
              <a:t>süreçlerden</a:t>
            </a:r>
            <a:r>
              <a:rPr sz="2800" dirty="0"/>
              <a:t> </a:t>
            </a:r>
            <a:r>
              <a:rPr sz="2800" dirty="0" err="1"/>
              <a:t>etkilenir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err="1"/>
              <a:t>Karşılaştırma</a:t>
            </a:r>
            <a:r>
              <a:rPr sz="2400" dirty="0"/>
              <a:t> </a:t>
            </a:r>
            <a:r>
              <a:rPr sz="2400" dirty="0" err="1"/>
              <a:t>yaparken</a:t>
            </a:r>
            <a:r>
              <a:rPr sz="2400" dirty="0"/>
              <a:t> </a:t>
            </a:r>
            <a:r>
              <a:rPr sz="2400" dirty="0" err="1"/>
              <a:t>mutlaka</a:t>
            </a:r>
            <a:r>
              <a:rPr sz="2400" dirty="0"/>
              <a:t> </a:t>
            </a:r>
            <a:r>
              <a:rPr sz="2400" dirty="0" err="1"/>
              <a:t>belirtilmeli</a:t>
            </a:r>
            <a:r>
              <a:rPr sz="2400" dirty="0"/>
              <a:t>: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Tür</a:t>
            </a:r>
            <a:r>
              <a:rPr sz="2400" dirty="0"/>
              <a:t> </a:t>
            </a:r>
            <a:r>
              <a:rPr sz="2400" dirty="0" err="1"/>
              <a:t>ve</a:t>
            </a:r>
            <a:r>
              <a:rPr sz="2400" dirty="0"/>
              <a:t> </a:t>
            </a:r>
            <a:r>
              <a:rPr sz="2400" dirty="0" err="1"/>
              <a:t>üretim</a:t>
            </a:r>
            <a:r>
              <a:rPr sz="2400" dirty="0"/>
              <a:t> </a:t>
            </a:r>
            <a:r>
              <a:rPr sz="2400" dirty="0" err="1" smtClean="0"/>
              <a:t>grubu</a:t>
            </a:r>
            <a:r>
              <a:rPr lang="tr-TR" sz="2400" dirty="0" smtClean="0"/>
              <a:t> </a:t>
            </a:r>
            <a:r>
              <a:rPr sz="2400" dirty="0" smtClean="0"/>
              <a:t>• </a:t>
            </a:r>
            <a:r>
              <a:rPr sz="2400" dirty="0" err="1"/>
              <a:t>Yaş</a:t>
            </a:r>
            <a:r>
              <a:rPr sz="2400" dirty="0"/>
              <a:t> / </a:t>
            </a:r>
            <a:r>
              <a:rPr sz="2400" dirty="0" err="1" smtClean="0"/>
              <a:t>cinsiyet</a:t>
            </a:r>
            <a:r>
              <a:rPr lang="tr-TR" sz="2400" dirty="0" smtClean="0"/>
              <a:t> </a:t>
            </a:r>
            <a:r>
              <a:rPr sz="2400" dirty="0" smtClean="0"/>
              <a:t>• </a:t>
            </a:r>
            <a:r>
              <a:rPr sz="2400" dirty="0" err="1"/>
              <a:t>Vaka</a:t>
            </a:r>
            <a:r>
              <a:rPr sz="2400" dirty="0"/>
              <a:t> </a:t>
            </a:r>
            <a:r>
              <a:rPr sz="2400" dirty="0" err="1" smtClean="0"/>
              <a:t>tanımı</a:t>
            </a:r>
            <a:r>
              <a:rPr lang="tr-TR" sz="2400" dirty="0" smtClean="0"/>
              <a:t> </a:t>
            </a:r>
            <a:r>
              <a:rPr sz="2400" dirty="0" smtClean="0"/>
              <a:t>• </a:t>
            </a:r>
            <a:r>
              <a:rPr sz="2400" dirty="0" err="1"/>
              <a:t>İzlem</a:t>
            </a:r>
            <a:r>
              <a:rPr sz="2400" dirty="0"/>
              <a:t> </a:t>
            </a:r>
            <a:r>
              <a:rPr sz="2400" dirty="0" err="1"/>
              <a:t>dönemi</a:t>
            </a: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Payda</a:t>
            </a:r>
            <a:r>
              <a:rPr sz="2400" dirty="0"/>
              <a:t> </a:t>
            </a:r>
            <a:r>
              <a:rPr sz="2400" dirty="0" err="1"/>
              <a:t>ve</a:t>
            </a:r>
            <a:r>
              <a:rPr sz="2400" dirty="0"/>
              <a:t> </a:t>
            </a:r>
            <a:r>
              <a:rPr sz="2400" dirty="0" err="1"/>
              <a:t>ölçüm</a:t>
            </a:r>
            <a:r>
              <a:rPr sz="2400" dirty="0"/>
              <a:t> </a:t>
            </a:r>
            <a:r>
              <a:rPr sz="2400" dirty="0" err="1" smtClean="0"/>
              <a:t>birimi</a:t>
            </a:r>
            <a:r>
              <a:rPr lang="tr-TR" sz="2400" dirty="0" smtClean="0"/>
              <a:t> </a:t>
            </a:r>
            <a:r>
              <a:rPr sz="2400" dirty="0" smtClean="0"/>
              <a:t>• </a:t>
            </a:r>
            <a:r>
              <a:rPr sz="2400" dirty="0" err="1"/>
              <a:t>Hayvan-zamanı</a:t>
            </a:r>
            <a:r>
              <a:rPr sz="2400" dirty="0"/>
              <a:t> </a:t>
            </a:r>
            <a:r>
              <a:rPr sz="2400" dirty="0" err="1"/>
              <a:t>kullanılıp</a:t>
            </a:r>
            <a:r>
              <a:rPr sz="2400" dirty="0"/>
              <a:t> </a:t>
            </a:r>
            <a:r>
              <a:rPr sz="2400" dirty="0" err="1"/>
              <a:t>kullanılmadığı</a:t>
            </a: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sz="2400"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 err="1"/>
              <a:t>Aynı</a:t>
            </a:r>
            <a:r>
              <a:rPr sz="2400" dirty="0"/>
              <a:t> </a:t>
            </a:r>
            <a:r>
              <a:rPr sz="2400" dirty="0" err="1"/>
              <a:t>isimli</a:t>
            </a:r>
            <a:r>
              <a:rPr sz="2400" dirty="0"/>
              <a:t> </a:t>
            </a:r>
            <a:r>
              <a:rPr sz="2400" dirty="0" err="1"/>
              <a:t>ölçütler</a:t>
            </a:r>
            <a:r>
              <a:rPr sz="2400" dirty="0"/>
              <a:t>, </a:t>
            </a:r>
            <a:r>
              <a:rPr sz="2400" dirty="0" err="1"/>
              <a:t>farklı</a:t>
            </a:r>
            <a:r>
              <a:rPr sz="2400" dirty="0"/>
              <a:t> </a:t>
            </a:r>
            <a:r>
              <a:rPr sz="2400" dirty="0" err="1"/>
              <a:t>payda</a:t>
            </a:r>
            <a:r>
              <a:rPr sz="2400" dirty="0"/>
              <a:t> </a:t>
            </a:r>
            <a:r>
              <a:rPr sz="2400" dirty="0" err="1"/>
              <a:t>veya</a:t>
            </a:r>
            <a:r>
              <a:rPr sz="2400" dirty="0"/>
              <a:t> zaman </a:t>
            </a:r>
            <a:r>
              <a:rPr sz="2400" dirty="0" err="1"/>
              <a:t>tanımıyla</a:t>
            </a:r>
            <a:r>
              <a:rPr sz="2400" dirty="0"/>
              <a:t> </a:t>
            </a:r>
            <a:r>
              <a:rPr sz="2400" dirty="0" err="1"/>
              <a:t>doğrudan</a:t>
            </a:r>
            <a:r>
              <a:rPr sz="2400" dirty="0"/>
              <a:t> </a:t>
            </a:r>
            <a:r>
              <a:rPr sz="2400" dirty="0" err="1"/>
              <a:t>karşılaştırılmamalıdır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56885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rPr sz="3200" dirty="0" err="1" smtClean="0"/>
              <a:t>Uygulama</a:t>
            </a:r>
            <a:r>
              <a:rPr sz="3200" dirty="0"/>
              <a:t>: </a:t>
            </a:r>
            <a:r>
              <a:rPr sz="3200" dirty="0" err="1"/>
              <a:t>küçük</a:t>
            </a:r>
            <a:r>
              <a:rPr sz="3200" dirty="0"/>
              <a:t> </a:t>
            </a:r>
            <a:r>
              <a:rPr sz="3200" dirty="0" err="1"/>
              <a:t>bir</a:t>
            </a:r>
            <a:r>
              <a:rPr sz="3200" dirty="0"/>
              <a:t> </a:t>
            </a:r>
            <a:r>
              <a:rPr sz="3200" dirty="0" err="1"/>
              <a:t>sürü</a:t>
            </a:r>
            <a:r>
              <a:rPr sz="3200" dirty="0"/>
              <a:t> </a:t>
            </a:r>
            <a:r>
              <a:rPr sz="3200" dirty="0" err="1"/>
              <a:t>örneği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4780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800" dirty="0" err="1"/>
              <a:t>Bir</a:t>
            </a:r>
            <a:r>
              <a:rPr sz="2800" dirty="0"/>
              <a:t> </a:t>
            </a:r>
            <a:r>
              <a:rPr sz="2800" dirty="0" err="1"/>
              <a:t>işletmede</a:t>
            </a:r>
            <a:r>
              <a:rPr sz="2800" dirty="0"/>
              <a:t> 1 </a:t>
            </a:r>
            <a:r>
              <a:rPr sz="2800" dirty="0" err="1"/>
              <a:t>Ocak'ta</a:t>
            </a:r>
            <a:r>
              <a:rPr sz="2800" dirty="0"/>
              <a:t> 500 </a:t>
            </a:r>
            <a:r>
              <a:rPr sz="2800" dirty="0" err="1"/>
              <a:t>buzağı</a:t>
            </a:r>
            <a:r>
              <a:rPr sz="2800" dirty="0"/>
              <a:t> </a:t>
            </a:r>
            <a:r>
              <a:rPr sz="2800" dirty="0" err="1"/>
              <a:t>vardır</a:t>
            </a:r>
            <a:r>
              <a:rPr sz="2800" dirty="0"/>
              <a:t>. </a:t>
            </a:r>
            <a:r>
              <a:rPr sz="2800" dirty="0" err="1"/>
              <a:t>Başlangıçta</a:t>
            </a:r>
            <a:r>
              <a:rPr sz="2800" dirty="0"/>
              <a:t> 20'sinde </a:t>
            </a:r>
            <a:r>
              <a:rPr sz="2800" dirty="0" err="1"/>
              <a:t>hastalık</a:t>
            </a:r>
            <a:r>
              <a:rPr sz="2800" dirty="0"/>
              <a:t> </a:t>
            </a:r>
            <a:r>
              <a:rPr sz="2800" dirty="0" err="1"/>
              <a:t>bulunmaktadır</a:t>
            </a:r>
            <a:r>
              <a:rPr sz="2800" dirty="0"/>
              <a:t>. </a:t>
            </a:r>
            <a:r>
              <a:rPr sz="2800" dirty="0" err="1"/>
              <a:t>Sonraki</a:t>
            </a:r>
            <a:r>
              <a:rPr sz="2800" dirty="0"/>
              <a:t> 3 </a:t>
            </a:r>
            <a:r>
              <a:rPr sz="2800" dirty="0" err="1"/>
              <a:t>ayda</a:t>
            </a:r>
            <a:r>
              <a:rPr sz="2800" dirty="0"/>
              <a:t> 48 </a:t>
            </a:r>
            <a:r>
              <a:rPr sz="2800" dirty="0" err="1"/>
              <a:t>yeni</a:t>
            </a:r>
            <a:r>
              <a:rPr sz="2800" dirty="0"/>
              <a:t> </a:t>
            </a:r>
            <a:r>
              <a:rPr sz="2800" dirty="0" err="1"/>
              <a:t>vaka</a:t>
            </a:r>
            <a:r>
              <a:rPr sz="2800" dirty="0"/>
              <a:t> </a:t>
            </a:r>
            <a:r>
              <a:rPr sz="2800" dirty="0" err="1"/>
              <a:t>oluşmuş</a:t>
            </a:r>
            <a:r>
              <a:rPr sz="2800" dirty="0"/>
              <a:t>, 6 hasta </a:t>
            </a:r>
            <a:r>
              <a:rPr sz="2800" dirty="0" err="1"/>
              <a:t>buzağı</a:t>
            </a:r>
            <a:r>
              <a:rPr sz="2800" dirty="0"/>
              <a:t> </a:t>
            </a:r>
            <a:r>
              <a:rPr sz="2800" dirty="0" err="1"/>
              <a:t>hastalıktan</a:t>
            </a:r>
            <a:r>
              <a:rPr sz="2800" dirty="0"/>
              <a:t> </a:t>
            </a:r>
            <a:r>
              <a:rPr sz="2800" dirty="0" err="1"/>
              <a:t>ölmüştür</a:t>
            </a:r>
            <a:r>
              <a:rPr sz="28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Nokta</a:t>
            </a:r>
            <a:r>
              <a:rPr sz="2400" dirty="0"/>
              <a:t> </a:t>
            </a:r>
            <a:r>
              <a:rPr sz="2400" dirty="0" err="1"/>
              <a:t>prevalansı</a:t>
            </a:r>
            <a:r>
              <a:rPr sz="2400" dirty="0"/>
              <a:t> (1 </a:t>
            </a:r>
            <a:r>
              <a:rPr sz="2400" dirty="0" err="1"/>
              <a:t>Ocak</a:t>
            </a:r>
            <a:r>
              <a:rPr sz="2400" dirty="0"/>
              <a:t>) = 20 / 500 × 100 = %4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Başlangıçtaki</a:t>
            </a:r>
            <a:r>
              <a:rPr sz="2400" dirty="0"/>
              <a:t> risk </a:t>
            </a:r>
            <a:r>
              <a:rPr sz="2400" dirty="0" err="1"/>
              <a:t>altındaki</a:t>
            </a:r>
            <a:r>
              <a:rPr sz="2400" dirty="0"/>
              <a:t> </a:t>
            </a:r>
            <a:r>
              <a:rPr sz="2400" dirty="0" err="1"/>
              <a:t>popülasyon</a:t>
            </a:r>
            <a:r>
              <a:rPr sz="2400" dirty="0"/>
              <a:t> = 500 − 20 = 480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Kümülatif</a:t>
            </a:r>
            <a:r>
              <a:rPr sz="2400" dirty="0"/>
              <a:t> </a:t>
            </a:r>
            <a:r>
              <a:rPr sz="2400" dirty="0" err="1"/>
              <a:t>insidans</a:t>
            </a:r>
            <a:r>
              <a:rPr sz="2400" dirty="0"/>
              <a:t> = 48 / 480 × 100 = %10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Başlangıçtaki</a:t>
            </a:r>
            <a:r>
              <a:rPr sz="2400" dirty="0"/>
              <a:t> 20 </a:t>
            </a:r>
            <a:r>
              <a:rPr sz="2400" dirty="0" err="1"/>
              <a:t>vaka</a:t>
            </a:r>
            <a:r>
              <a:rPr sz="2400" dirty="0"/>
              <a:t> </a:t>
            </a:r>
            <a:r>
              <a:rPr sz="2400" dirty="0" err="1"/>
              <a:t>dışındaki</a:t>
            </a:r>
            <a:r>
              <a:rPr sz="2400" dirty="0"/>
              <a:t> </a:t>
            </a:r>
            <a:r>
              <a:rPr sz="2400" dirty="0" err="1"/>
              <a:t>yeni</a:t>
            </a:r>
            <a:r>
              <a:rPr sz="2400" dirty="0"/>
              <a:t> </a:t>
            </a:r>
            <a:r>
              <a:rPr sz="2400" dirty="0" err="1"/>
              <a:t>vakalar</a:t>
            </a:r>
            <a:r>
              <a:rPr sz="2400" dirty="0"/>
              <a:t> </a:t>
            </a:r>
            <a:r>
              <a:rPr sz="2400" dirty="0" err="1"/>
              <a:t>için</a:t>
            </a:r>
            <a:r>
              <a:rPr sz="2400" dirty="0"/>
              <a:t> </a:t>
            </a:r>
            <a:r>
              <a:rPr sz="2400" dirty="0" err="1"/>
              <a:t>izlem</a:t>
            </a:r>
            <a:r>
              <a:rPr sz="2400" dirty="0"/>
              <a:t> </a:t>
            </a:r>
            <a:r>
              <a:rPr sz="2400" dirty="0" err="1"/>
              <a:t>tanımı</a:t>
            </a:r>
            <a:r>
              <a:rPr sz="2400" dirty="0"/>
              <a:t> </a:t>
            </a:r>
            <a:r>
              <a:rPr sz="2400" dirty="0" err="1"/>
              <a:t>ayrıca</a:t>
            </a:r>
            <a:r>
              <a:rPr sz="2400" dirty="0"/>
              <a:t> </a:t>
            </a:r>
            <a:r>
              <a:rPr sz="2400" dirty="0" err="1"/>
              <a:t>belirtilmelidir</a:t>
            </a:r>
            <a:r>
              <a:rPr sz="2400" dirty="0"/>
              <a:t>.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r>
              <a:rPr sz="2400" dirty="0"/>
              <a:t>• </a:t>
            </a:r>
            <a:r>
              <a:rPr sz="2400" dirty="0" err="1"/>
              <a:t>Letalite</a:t>
            </a:r>
            <a:r>
              <a:rPr sz="2400" dirty="0"/>
              <a:t> = 6 / (</a:t>
            </a:r>
            <a:r>
              <a:rPr sz="2400" dirty="0" err="1"/>
              <a:t>ilgili</a:t>
            </a:r>
            <a:r>
              <a:rPr sz="2400" dirty="0"/>
              <a:t> </a:t>
            </a:r>
            <a:r>
              <a:rPr sz="2400" dirty="0" err="1"/>
              <a:t>hastalık</a:t>
            </a:r>
            <a:r>
              <a:rPr sz="2400" dirty="0"/>
              <a:t> </a:t>
            </a:r>
            <a:r>
              <a:rPr sz="2400" dirty="0" err="1"/>
              <a:t>nedeniyle</a:t>
            </a:r>
            <a:r>
              <a:rPr sz="2400" dirty="0"/>
              <a:t> </a:t>
            </a:r>
            <a:r>
              <a:rPr sz="2400" dirty="0" err="1"/>
              <a:t>takip</a:t>
            </a:r>
            <a:r>
              <a:rPr sz="2400" dirty="0"/>
              <a:t> </a:t>
            </a:r>
            <a:r>
              <a:rPr sz="2400" dirty="0" err="1"/>
              <a:t>edilen</a:t>
            </a:r>
            <a:r>
              <a:rPr sz="2400" dirty="0"/>
              <a:t> </a:t>
            </a:r>
            <a:r>
              <a:rPr sz="2400" dirty="0" err="1"/>
              <a:t>toplam</a:t>
            </a:r>
            <a:r>
              <a:rPr sz="2400" dirty="0"/>
              <a:t> </a:t>
            </a:r>
            <a:r>
              <a:rPr sz="2400" dirty="0" err="1"/>
              <a:t>vaka</a:t>
            </a:r>
            <a:r>
              <a:rPr sz="2400" dirty="0"/>
              <a:t> </a:t>
            </a:r>
            <a:r>
              <a:rPr sz="2400" dirty="0" err="1"/>
              <a:t>sayısı</a:t>
            </a:r>
            <a:r>
              <a:rPr sz="2400" dirty="0"/>
              <a:t>) × 100</a:t>
            </a:r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700"/>
              </a:spcAft>
              <a:defRPr sz="18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875520" y="64008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 /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4E79"/>
                </a:solidFill>
              </a:defRPr>
            </a:pPr>
            <a:r>
              <a:t>Örnek Uygulama: Buzağı İshalinde Epidemiyolojik Ölçütler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99462"/>
            <a:ext cx="5212080" cy="3762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/>
            </a:pPr>
            <a:r>
              <a:rPr sz="2400" dirty="0" err="1" smtClean="0"/>
              <a:t>Bir</a:t>
            </a:r>
            <a:r>
              <a:rPr sz="2400" dirty="0" smtClean="0"/>
              <a:t> </a:t>
            </a:r>
            <a:r>
              <a:rPr sz="2400" dirty="0" err="1"/>
              <a:t>süt</a:t>
            </a:r>
            <a:r>
              <a:rPr sz="2400" dirty="0"/>
              <a:t> </a:t>
            </a:r>
            <a:r>
              <a:rPr sz="2400" dirty="0" err="1"/>
              <a:t>sığırcılığı</a:t>
            </a:r>
            <a:r>
              <a:rPr sz="2400" dirty="0"/>
              <a:t> </a:t>
            </a:r>
            <a:r>
              <a:rPr sz="2400" dirty="0" err="1"/>
              <a:t>işletmesinde</a:t>
            </a:r>
            <a:r>
              <a:rPr sz="2400" dirty="0"/>
              <a:t> 100 </a:t>
            </a:r>
            <a:r>
              <a:rPr sz="2400" dirty="0" err="1"/>
              <a:t>buzağı</a:t>
            </a:r>
            <a:r>
              <a:rPr sz="2400" dirty="0"/>
              <a:t> </a:t>
            </a:r>
            <a:r>
              <a:rPr sz="2400" dirty="0" err="1"/>
              <a:t>bulunmaktadır</a:t>
            </a:r>
            <a:r>
              <a:rPr sz="2400" dirty="0"/>
              <a:t>.</a:t>
            </a:r>
          </a:p>
          <a:p>
            <a:pPr>
              <a:spcAft>
                <a:spcPts val="900"/>
              </a:spcAft>
              <a:defRPr sz="1700" b="0"/>
            </a:pPr>
            <a:r>
              <a:rPr sz="2400" dirty="0"/>
              <a:t>• </a:t>
            </a:r>
            <a:r>
              <a:rPr sz="2400" dirty="0" err="1"/>
              <a:t>İzlem</a:t>
            </a:r>
            <a:r>
              <a:rPr sz="2400" dirty="0"/>
              <a:t> </a:t>
            </a:r>
            <a:r>
              <a:rPr sz="2400" dirty="0" err="1"/>
              <a:t>başlangıcında</a:t>
            </a:r>
            <a:r>
              <a:rPr sz="2400" dirty="0"/>
              <a:t> 20 </a:t>
            </a:r>
            <a:r>
              <a:rPr sz="2400" dirty="0" err="1"/>
              <a:t>buzağıda</a:t>
            </a:r>
            <a:r>
              <a:rPr sz="2400" dirty="0"/>
              <a:t> </a:t>
            </a:r>
            <a:r>
              <a:rPr sz="2400" dirty="0" err="1"/>
              <a:t>ishal</a:t>
            </a:r>
            <a:r>
              <a:rPr sz="2400" dirty="0"/>
              <a:t> </a:t>
            </a:r>
            <a:r>
              <a:rPr sz="2400" dirty="0" err="1"/>
              <a:t>vardır</a:t>
            </a:r>
            <a:r>
              <a:rPr sz="2400" dirty="0"/>
              <a:t>.</a:t>
            </a:r>
          </a:p>
          <a:p>
            <a:pPr>
              <a:spcAft>
                <a:spcPts val="900"/>
              </a:spcAft>
              <a:defRPr sz="1700" b="0"/>
            </a:pPr>
            <a:r>
              <a:rPr sz="2400" dirty="0"/>
              <a:t>• </a:t>
            </a:r>
            <a:r>
              <a:rPr sz="2400" dirty="0" err="1"/>
              <a:t>Sonraki</a:t>
            </a:r>
            <a:r>
              <a:rPr sz="2400" dirty="0"/>
              <a:t> 30 </a:t>
            </a:r>
            <a:r>
              <a:rPr sz="2400" dirty="0" err="1"/>
              <a:t>günde</a:t>
            </a:r>
            <a:r>
              <a:rPr sz="2400" dirty="0"/>
              <a:t> </a:t>
            </a:r>
            <a:r>
              <a:rPr sz="2400" dirty="0" err="1"/>
              <a:t>başlangıçta</a:t>
            </a:r>
            <a:r>
              <a:rPr sz="2400" dirty="0"/>
              <a:t> </a:t>
            </a:r>
            <a:r>
              <a:rPr sz="2400" dirty="0" err="1"/>
              <a:t>sağlıklı</a:t>
            </a:r>
            <a:r>
              <a:rPr sz="2400" dirty="0"/>
              <a:t> </a:t>
            </a:r>
            <a:r>
              <a:rPr sz="2400" dirty="0" err="1"/>
              <a:t>olan</a:t>
            </a:r>
            <a:r>
              <a:rPr sz="2400" dirty="0"/>
              <a:t> 80 </a:t>
            </a:r>
            <a:r>
              <a:rPr sz="2400" dirty="0" err="1"/>
              <a:t>buzağıdan</a:t>
            </a:r>
            <a:r>
              <a:rPr sz="2400" dirty="0"/>
              <a:t> 30'unda </a:t>
            </a:r>
            <a:r>
              <a:rPr sz="2400" dirty="0" err="1"/>
              <a:t>yeni</a:t>
            </a:r>
            <a:r>
              <a:rPr sz="2400" dirty="0"/>
              <a:t> </a:t>
            </a:r>
            <a:r>
              <a:rPr sz="2400" dirty="0" err="1"/>
              <a:t>ishal</a:t>
            </a:r>
            <a:r>
              <a:rPr sz="2400" dirty="0"/>
              <a:t> </a:t>
            </a:r>
            <a:r>
              <a:rPr sz="2400" dirty="0" err="1"/>
              <a:t>gelişmiştir</a:t>
            </a:r>
            <a:r>
              <a:rPr sz="2400" dirty="0"/>
              <a:t>.</a:t>
            </a:r>
          </a:p>
          <a:p>
            <a:pPr>
              <a:spcAft>
                <a:spcPts val="900"/>
              </a:spcAft>
              <a:defRPr sz="1700" b="0"/>
            </a:pPr>
            <a:r>
              <a:rPr sz="2400" dirty="0"/>
              <a:t>• </a:t>
            </a:r>
            <a:r>
              <a:rPr sz="2400" dirty="0" err="1"/>
              <a:t>İshal</a:t>
            </a:r>
            <a:r>
              <a:rPr sz="2400" dirty="0"/>
              <a:t> </a:t>
            </a:r>
            <a:r>
              <a:rPr sz="2400" dirty="0" err="1"/>
              <a:t>görülen</a:t>
            </a:r>
            <a:r>
              <a:rPr sz="2400" dirty="0"/>
              <a:t> </a:t>
            </a:r>
            <a:r>
              <a:rPr sz="2400" dirty="0" err="1"/>
              <a:t>toplam</a:t>
            </a:r>
            <a:r>
              <a:rPr sz="2400" dirty="0"/>
              <a:t> 50 </a:t>
            </a:r>
            <a:r>
              <a:rPr sz="2400" dirty="0" err="1"/>
              <a:t>buzağıdan</a:t>
            </a:r>
            <a:r>
              <a:rPr sz="2400" dirty="0"/>
              <a:t> 5'i </a:t>
            </a:r>
            <a:r>
              <a:rPr sz="2400" dirty="0" err="1"/>
              <a:t>hastalık</a:t>
            </a:r>
            <a:r>
              <a:rPr sz="2400" dirty="0"/>
              <a:t> </a:t>
            </a:r>
            <a:r>
              <a:rPr sz="2400" dirty="0" err="1"/>
              <a:t>nedeniyle</a:t>
            </a:r>
            <a:r>
              <a:rPr sz="2400" dirty="0"/>
              <a:t> </a:t>
            </a:r>
            <a:r>
              <a:rPr sz="2400" dirty="0" err="1"/>
              <a:t>ölmüştür</a:t>
            </a:r>
            <a:r>
              <a:rPr sz="2400" dirty="0" smtClean="0"/>
              <a:t>.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26480" y="899462"/>
            <a:ext cx="5486400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232323"/>
                </a:solidFill>
              </a:defRPr>
            </a:pPr>
            <a:r>
              <a:rPr dirty="0"/>
              <a:t>1. </a:t>
            </a:r>
            <a:r>
              <a:rPr dirty="0" err="1"/>
              <a:t>Başlangıç</a:t>
            </a:r>
            <a:r>
              <a:rPr dirty="0"/>
              <a:t> </a:t>
            </a:r>
            <a:r>
              <a:rPr dirty="0" err="1"/>
              <a:t>prevalansı</a:t>
            </a:r>
            <a:endParaRPr dirty="0"/>
          </a:p>
          <a:p>
            <a:pPr>
              <a:spcAft>
                <a:spcPts val="500"/>
              </a:spcAft>
              <a:defRPr sz="1800" b="0">
                <a:solidFill>
                  <a:srgbClr val="232323"/>
                </a:solidFill>
              </a:defRPr>
            </a:pPr>
            <a:r>
              <a:rPr dirty="0"/>
              <a:t>20 / 100 × 100 = %20</a:t>
            </a:r>
          </a:p>
          <a:p>
            <a:pPr>
              <a:spcAft>
                <a:spcPts val="500"/>
              </a:spcAft>
              <a:defRPr sz="800" b="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500"/>
              </a:spcAft>
              <a:defRPr sz="1900" b="1">
                <a:solidFill>
                  <a:srgbClr val="232323"/>
                </a:solidFill>
              </a:defRPr>
            </a:pPr>
            <a:r>
              <a:rPr dirty="0"/>
              <a:t>2. </a:t>
            </a:r>
            <a:r>
              <a:rPr dirty="0" err="1"/>
              <a:t>Kümülatif</a:t>
            </a:r>
            <a:r>
              <a:rPr dirty="0"/>
              <a:t> </a:t>
            </a:r>
            <a:r>
              <a:rPr dirty="0" err="1"/>
              <a:t>insidans</a:t>
            </a:r>
            <a:endParaRPr dirty="0"/>
          </a:p>
          <a:p>
            <a:pPr>
              <a:spcAft>
                <a:spcPts val="500"/>
              </a:spcAft>
              <a:defRPr sz="1600" b="0">
                <a:solidFill>
                  <a:srgbClr val="232323"/>
                </a:solidFill>
              </a:defRPr>
            </a:pPr>
            <a:r>
              <a:rPr dirty="0"/>
              <a:t>Risk </a:t>
            </a:r>
            <a:r>
              <a:rPr dirty="0" err="1"/>
              <a:t>altındaki</a:t>
            </a:r>
            <a:r>
              <a:rPr dirty="0"/>
              <a:t> </a:t>
            </a:r>
            <a:r>
              <a:rPr dirty="0" err="1"/>
              <a:t>buzağı</a:t>
            </a:r>
            <a:r>
              <a:rPr dirty="0"/>
              <a:t> = 100 − 20 = 80</a:t>
            </a:r>
          </a:p>
          <a:p>
            <a:pPr>
              <a:spcAft>
                <a:spcPts val="500"/>
              </a:spcAft>
              <a:defRPr sz="1800" b="0">
                <a:solidFill>
                  <a:srgbClr val="232323"/>
                </a:solidFill>
              </a:defRPr>
            </a:pPr>
            <a:r>
              <a:rPr dirty="0"/>
              <a:t>30 / 80 × 100 = %37,5</a:t>
            </a:r>
          </a:p>
          <a:p>
            <a:pPr>
              <a:spcAft>
                <a:spcPts val="500"/>
              </a:spcAft>
              <a:defRPr sz="800" b="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500"/>
              </a:spcAft>
              <a:defRPr sz="1900" b="1">
                <a:solidFill>
                  <a:srgbClr val="232323"/>
                </a:solidFill>
              </a:defRPr>
            </a:pPr>
            <a:r>
              <a:rPr dirty="0"/>
              <a:t>3. </a:t>
            </a:r>
            <a:r>
              <a:rPr lang="tr-TR" dirty="0" smtClean="0"/>
              <a:t>M</a:t>
            </a:r>
            <a:r>
              <a:rPr dirty="0" err="1" smtClean="0"/>
              <a:t>ortalite</a:t>
            </a:r>
            <a:endParaRPr dirty="0"/>
          </a:p>
          <a:p>
            <a:pPr>
              <a:spcAft>
                <a:spcPts val="500"/>
              </a:spcAft>
              <a:defRPr sz="1800" b="0">
                <a:solidFill>
                  <a:srgbClr val="232323"/>
                </a:solidFill>
              </a:defRPr>
            </a:pPr>
            <a:r>
              <a:rPr dirty="0"/>
              <a:t>5 / 100 × 100 = %5</a:t>
            </a:r>
          </a:p>
          <a:p>
            <a:pPr>
              <a:spcAft>
                <a:spcPts val="500"/>
              </a:spcAft>
              <a:defRPr sz="800" b="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500"/>
              </a:spcAft>
              <a:defRPr sz="1900" b="1">
                <a:solidFill>
                  <a:srgbClr val="232323"/>
                </a:solidFill>
              </a:defRPr>
            </a:pPr>
            <a:r>
              <a:rPr dirty="0"/>
              <a:t>4. </a:t>
            </a:r>
            <a:r>
              <a:rPr dirty="0" err="1"/>
              <a:t>Vaka</a:t>
            </a:r>
            <a:r>
              <a:rPr dirty="0"/>
              <a:t> </a:t>
            </a:r>
            <a:r>
              <a:rPr dirty="0" err="1"/>
              <a:t>ölüm</a:t>
            </a:r>
            <a:r>
              <a:rPr dirty="0"/>
              <a:t> </a:t>
            </a:r>
            <a:r>
              <a:rPr dirty="0" err="1"/>
              <a:t>hızı</a:t>
            </a:r>
            <a:r>
              <a:rPr dirty="0"/>
              <a:t> (</a:t>
            </a:r>
            <a:r>
              <a:rPr dirty="0" err="1"/>
              <a:t>letalite</a:t>
            </a:r>
            <a:r>
              <a:rPr dirty="0"/>
              <a:t>)</a:t>
            </a:r>
          </a:p>
          <a:p>
            <a:pPr>
              <a:spcAft>
                <a:spcPts val="500"/>
              </a:spcAft>
              <a:defRPr sz="1800" b="0">
                <a:solidFill>
                  <a:srgbClr val="232323"/>
                </a:solidFill>
              </a:defRPr>
            </a:pPr>
            <a:r>
              <a:rPr dirty="0"/>
              <a:t>5 / 50 × 100 = %10</a:t>
            </a:r>
          </a:p>
          <a:p>
            <a:pPr>
              <a:spcAft>
                <a:spcPts val="500"/>
              </a:spcAft>
              <a:defRPr sz="800" b="0">
                <a:solidFill>
                  <a:srgbClr val="232323"/>
                </a:solidFill>
              </a:defRPr>
            </a:pPr>
            <a:endParaRPr dirty="0"/>
          </a:p>
          <a:p>
            <a:pPr>
              <a:spcAft>
                <a:spcPts val="500"/>
              </a:spcAft>
              <a:defRPr sz="1900" b="1">
                <a:solidFill>
                  <a:srgbClr val="232323"/>
                </a:solidFill>
              </a:defRPr>
            </a:pPr>
            <a:r>
              <a:rPr dirty="0" err="1"/>
              <a:t>Yorum</a:t>
            </a:r>
            <a:r>
              <a:rPr dirty="0"/>
              <a:t>:</a:t>
            </a:r>
          </a:p>
          <a:p>
            <a:pPr>
              <a:spcAft>
                <a:spcPts val="500"/>
              </a:spcAft>
              <a:defRPr sz="1600" b="0">
                <a:solidFill>
                  <a:srgbClr val="232323"/>
                </a:solidFill>
              </a:defRPr>
            </a:pPr>
            <a:r>
              <a:rPr sz="2000" dirty="0" err="1"/>
              <a:t>Başlangıçta</a:t>
            </a:r>
            <a:r>
              <a:rPr sz="2000" dirty="0"/>
              <a:t> </a:t>
            </a:r>
            <a:r>
              <a:rPr sz="2000" dirty="0" err="1"/>
              <a:t>hastalık</a:t>
            </a:r>
            <a:r>
              <a:rPr sz="2000" dirty="0"/>
              <a:t> </a:t>
            </a:r>
            <a:r>
              <a:rPr sz="2000" dirty="0" err="1"/>
              <a:t>yükü</a:t>
            </a:r>
            <a:r>
              <a:rPr sz="2000" dirty="0"/>
              <a:t> %20; </a:t>
            </a:r>
            <a:r>
              <a:rPr sz="2000" dirty="0" err="1"/>
              <a:t>takip</a:t>
            </a:r>
            <a:r>
              <a:rPr sz="2000" dirty="0"/>
              <a:t> </a:t>
            </a:r>
            <a:r>
              <a:rPr sz="2000" dirty="0" err="1"/>
              <a:t>döneminde</a:t>
            </a:r>
            <a:r>
              <a:rPr sz="2000" dirty="0"/>
              <a:t> </a:t>
            </a:r>
            <a:r>
              <a:rPr sz="2000" dirty="0" err="1"/>
              <a:t>yeni</a:t>
            </a:r>
            <a:r>
              <a:rPr sz="2000" dirty="0"/>
              <a:t> </a:t>
            </a:r>
            <a:r>
              <a:rPr sz="2000" dirty="0" err="1"/>
              <a:t>hastalık</a:t>
            </a:r>
            <a:r>
              <a:rPr sz="2000" dirty="0"/>
              <a:t> </a:t>
            </a:r>
            <a:r>
              <a:rPr sz="2000" dirty="0" err="1"/>
              <a:t>riski</a:t>
            </a:r>
            <a:r>
              <a:rPr sz="2000" dirty="0"/>
              <a:t> %37,5'tir. </a:t>
            </a:r>
            <a:r>
              <a:rPr sz="2000" dirty="0" err="1"/>
              <a:t>Hastalanan</a:t>
            </a:r>
            <a:r>
              <a:rPr sz="2000" dirty="0"/>
              <a:t> </a:t>
            </a:r>
            <a:r>
              <a:rPr sz="2000" dirty="0" err="1"/>
              <a:t>buzağıların</a:t>
            </a:r>
            <a:r>
              <a:rPr sz="2000" dirty="0"/>
              <a:t> %10'u </a:t>
            </a:r>
            <a:r>
              <a:rPr sz="2000" dirty="0" err="1"/>
              <a:t>ölmüştür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646464"/>
                </a:solidFill>
              </a:defRPr>
            </a:pPr>
            <a:r>
              <a:t>Veteriner epidemiyolojisi • Örnek: Buzağı ishali • Değerler eğitim amaçlı kurgusal veridir</a:t>
            </a:r>
          </a:p>
        </p:txBody>
      </p:sp>
    </p:spTree>
    <p:extLst>
      <p:ext uri="{BB962C8B-B14F-4D97-AF65-F5344CB8AC3E}">
        <p14:creationId xmlns:p14="http://schemas.microsoft.com/office/powerpoint/2010/main" val="72789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421394" y="679010"/>
            <a:ext cx="8718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dirty="0"/>
              <a:t>Koyun ve keçi vebası (PPR) nedir?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421394" y="2209046"/>
            <a:ext cx="96781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3200" b="1" dirty="0"/>
              <a:t>Koyun ve keçi vebası</a:t>
            </a:r>
            <a:r>
              <a:rPr lang="tr-TR" sz="3200" dirty="0"/>
              <a:t>, uluslararası literatürde </a:t>
            </a:r>
            <a:r>
              <a:rPr lang="tr-TR" sz="3200" b="1" dirty="0"/>
              <a:t>Peste </a:t>
            </a:r>
            <a:r>
              <a:rPr lang="tr-TR" sz="3200" b="1" dirty="0" err="1"/>
              <a:t>des</a:t>
            </a:r>
            <a:r>
              <a:rPr lang="tr-TR" sz="3200" b="1" dirty="0"/>
              <a:t> </a:t>
            </a:r>
            <a:r>
              <a:rPr lang="tr-TR" sz="3200" b="1" dirty="0" err="1"/>
              <a:t>Petits</a:t>
            </a:r>
            <a:r>
              <a:rPr lang="tr-TR" sz="3200" b="1" dirty="0"/>
              <a:t> </a:t>
            </a:r>
            <a:r>
              <a:rPr lang="tr-TR" sz="3200" b="1" dirty="0" err="1"/>
              <a:t>Ruminants</a:t>
            </a:r>
            <a:r>
              <a:rPr lang="tr-TR" sz="3200" b="1" dirty="0"/>
              <a:t> (PPR)</a:t>
            </a:r>
            <a:r>
              <a:rPr lang="tr-TR" sz="3200" dirty="0"/>
              <a:t> olarak adlandırılan, koyun ve keçiler başta olmak üzere küçük </a:t>
            </a:r>
            <a:r>
              <a:rPr lang="tr-TR" sz="3200" dirty="0" err="1"/>
              <a:t>ruminantları</a:t>
            </a:r>
            <a:r>
              <a:rPr lang="tr-TR" sz="3200" dirty="0"/>
              <a:t> etkileyen </a:t>
            </a:r>
            <a:r>
              <a:rPr lang="tr-TR" sz="3200" b="1" dirty="0"/>
              <a:t>çok bulaşıcı, </a:t>
            </a:r>
            <a:r>
              <a:rPr lang="tr-TR" sz="3200" b="1" dirty="0" err="1"/>
              <a:t>viral</a:t>
            </a:r>
            <a:r>
              <a:rPr lang="tr-TR" sz="3200" b="1" dirty="0"/>
              <a:t> ve ciddi ekonomik kayıplara yol açan</a:t>
            </a:r>
            <a:r>
              <a:rPr lang="tr-TR" sz="3200" dirty="0"/>
              <a:t> bir hastalıktır. Etken, </a:t>
            </a:r>
            <a:r>
              <a:rPr lang="tr-TR" sz="3200" i="1" dirty="0" err="1"/>
              <a:t>Morbillivirus</a:t>
            </a:r>
            <a:r>
              <a:rPr lang="tr-TR" sz="3200" dirty="0"/>
              <a:t> cinsinde yer alan PPR virüsüdür. </a:t>
            </a:r>
            <a:r>
              <a:rPr lang="tr-TR" sz="3200" b="1" dirty="0"/>
              <a:t>İnsanlara bulaşmaz (</a:t>
            </a:r>
            <a:r>
              <a:rPr lang="tr-TR" sz="3200" b="1" dirty="0" err="1"/>
              <a:t>zoonoz</a:t>
            </a:r>
            <a:r>
              <a:rPr lang="tr-TR" sz="3200" b="1" dirty="0"/>
              <a:t> değildir).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9933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276539" y="470780"/>
            <a:ext cx="9813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/>
              <a:t>PPR Hastalığının </a:t>
            </a:r>
            <a:r>
              <a:rPr lang="tr-TR" sz="4000" b="1" dirty="0"/>
              <a:t>başlıca klinik özellikleri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593410" y="1765426"/>
            <a:ext cx="88452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yüksek ateş ve depresyon,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göz ve burun akıntısı,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ağız mukozasında erozyon ve yaralar,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iştahsızlık,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zatürre,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şiddetli ishal,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gebelerde </a:t>
            </a:r>
            <a:r>
              <a:rPr lang="tr-TR" altLang="tr-TR" sz="3600" dirty="0" err="1">
                <a:latin typeface="Arial" panose="020B0604020202020204" pitchFamily="34" charset="0"/>
              </a:rPr>
              <a:t>abortus</a:t>
            </a:r>
            <a:r>
              <a:rPr lang="tr-TR" altLang="tr-TR" sz="3600" dirty="0">
                <a:latin typeface="Arial" panose="020B0604020202020204" pitchFamily="34" charset="0"/>
              </a:rPr>
              <a:t>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3600" dirty="0">
                <a:latin typeface="Arial" panose="020B0604020202020204" pitchFamily="34" charset="0"/>
              </a:rPr>
              <a:t>ileri olgularda ölüm.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038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17284" y="1883121"/>
            <a:ext cx="116497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/>
              <a:t>Özellikle hastalıkla daha önce karşılaşmamış (</a:t>
            </a:r>
            <a:r>
              <a:rPr lang="tr-TR" sz="3600" b="1" dirty="0"/>
              <a:t>naif</a:t>
            </a:r>
            <a:r>
              <a:rPr lang="tr-TR" sz="3600" dirty="0"/>
              <a:t>) sürülerde </a:t>
            </a:r>
            <a:r>
              <a:rPr lang="tr-TR" sz="3600" dirty="0" err="1"/>
              <a:t>morbidite</a:t>
            </a:r>
            <a:r>
              <a:rPr lang="tr-TR" sz="3600" dirty="0"/>
              <a:t> ve </a:t>
            </a:r>
            <a:r>
              <a:rPr lang="tr-TR" sz="3600" dirty="0" err="1"/>
              <a:t>mortalite</a:t>
            </a:r>
            <a:r>
              <a:rPr lang="tr-TR" sz="3600" dirty="0"/>
              <a:t> çok yüksek olabilir. </a:t>
            </a:r>
            <a:endParaRPr lang="tr-TR" sz="3600" dirty="0" smtClean="0"/>
          </a:p>
          <a:p>
            <a:r>
              <a:rPr lang="tr-TR" sz="3600" dirty="0" smtClean="0"/>
              <a:t>FAO</a:t>
            </a:r>
            <a:r>
              <a:rPr lang="tr-TR" sz="3600" dirty="0"/>
              <a:t>, yeni bir sürüye girdiğinde virüsün hayvanların </a:t>
            </a:r>
            <a:r>
              <a:rPr lang="tr-TR" sz="3600" b="1" dirty="0"/>
              <a:t>%90'ına kadarını </a:t>
            </a:r>
            <a:r>
              <a:rPr lang="tr-TR" sz="3600" b="1" dirty="0" err="1"/>
              <a:t>enfekte</a:t>
            </a:r>
            <a:r>
              <a:rPr lang="tr-TR" sz="3600" b="1" dirty="0"/>
              <a:t> edebileceğini</a:t>
            </a:r>
            <a:r>
              <a:rPr lang="tr-TR" sz="3600" dirty="0"/>
              <a:t>, </a:t>
            </a:r>
            <a:endParaRPr lang="tr-TR" sz="3600" dirty="0" smtClean="0"/>
          </a:p>
          <a:p>
            <a:r>
              <a:rPr lang="tr-TR" sz="3600" dirty="0" err="1" smtClean="0"/>
              <a:t>enfekte</a:t>
            </a:r>
            <a:r>
              <a:rPr lang="tr-TR" sz="3600" dirty="0" smtClean="0"/>
              <a:t> </a:t>
            </a:r>
            <a:r>
              <a:rPr lang="tr-TR" sz="3600" dirty="0"/>
              <a:t>hayvanların ise </a:t>
            </a:r>
            <a:r>
              <a:rPr lang="tr-TR" sz="3600" b="1" dirty="0"/>
              <a:t>%70'ine kadarının ölebileceğini</a:t>
            </a:r>
            <a:r>
              <a:rPr lang="tr-TR" sz="3600" dirty="0"/>
              <a:t> bildirmektedir. WOAH kaynaklarında uygun olmayan </a:t>
            </a:r>
            <a:endParaRPr lang="tr-TR" sz="3600" dirty="0" smtClean="0"/>
          </a:p>
          <a:p>
            <a:r>
              <a:rPr lang="tr-TR" sz="3600" dirty="0" smtClean="0"/>
              <a:t>koşullarda </a:t>
            </a:r>
            <a:r>
              <a:rPr lang="tr-TR" sz="3600" dirty="0" err="1"/>
              <a:t>mortalitenin</a:t>
            </a:r>
            <a:r>
              <a:rPr lang="tr-TR" sz="3600" dirty="0"/>
              <a:t> %80–90'a, </a:t>
            </a:r>
            <a:r>
              <a:rPr lang="tr-TR" sz="3600" dirty="0" err="1"/>
              <a:t>morbiditenin</a:t>
            </a:r>
            <a:r>
              <a:rPr lang="tr-TR" sz="3600" dirty="0"/>
              <a:t> ise %100'e ulaşabileceği belirtilmektedir.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013988" y="452673"/>
            <a:ext cx="10176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/>
              <a:t>PPR Nedir?</a:t>
            </a:r>
            <a:endParaRPr lang="tr-TR" sz="4000" b="1" dirty="0"/>
          </a:p>
        </p:txBody>
      </p:sp>
    </p:spTree>
    <p:extLst>
      <p:ext uri="{BB962C8B-B14F-4D97-AF65-F5344CB8AC3E}">
        <p14:creationId xmlns:p14="http://schemas.microsoft.com/office/powerpoint/2010/main" val="245893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30448" y="769545"/>
            <a:ext cx="93914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/>
              <a:t>Koyun ve keçi vebasının ekonomik kayıpları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113576" y="1919336"/>
            <a:ext cx="98139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/>
              <a:t>Doğrudan </a:t>
            </a:r>
            <a:r>
              <a:rPr lang="tr-TR" sz="3200" b="1" dirty="0" smtClean="0"/>
              <a:t>kayıplar</a:t>
            </a:r>
          </a:p>
          <a:p>
            <a:endParaRPr lang="tr-TR" b="1" dirty="0"/>
          </a:p>
          <a:p>
            <a:r>
              <a:rPr lang="tr-TR" sz="3200" dirty="0"/>
              <a:t>Hayvan ölümleri </a:t>
            </a:r>
          </a:p>
          <a:p>
            <a:r>
              <a:rPr lang="tr-TR" sz="3200" dirty="0"/>
              <a:t>Süt veriminde azalma </a:t>
            </a:r>
          </a:p>
          <a:p>
            <a:r>
              <a:rPr lang="tr-TR" sz="3200" dirty="0"/>
              <a:t>Et veriminde kayıp </a:t>
            </a:r>
          </a:p>
          <a:p>
            <a:r>
              <a:rPr lang="tr-TR" sz="3200" dirty="0" err="1"/>
              <a:t>Abortuslar</a:t>
            </a:r>
            <a:r>
              <a:rPr lang="tr-TR" sz="3200" dirty="0"/>
              <a:t> nedeniyle kuzu/oğlak kayıpları </a:t>
            </a:r>
          </a:p>
          <a:p>
            <a:r>
              <a:rPr lang="tr-TR" sz="3200" dirty="0"/>
              <a:t>Canlı ağırlık artışında azalma </a:t>
            </a:r>
          </a:p>
          <a:p>
            <a:r>
              <a:rPr lang="tr-TR" sz="3200" dirty="0"/>
              <a:t>Hastalanan hayvanların ekonomik değerinin düşmesi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423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231271" y="353085"/>
            <a:ext cx="99225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Koyun ve keçi vebasının ekonomik kayıpları</a:t>
            </a:r>
          </a:p>
          <a:p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325925" y="1779687"/>
            <a:ext cx="10827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Dolaylı kayıplar</a:t>
            </a:r>
          </a:p>
          <a:p>
            <a:r>
              <a:rPr lang="tr-TR" sz="3600" dirty="0"/>
              <a:t>Aşılama giderleri </a:t>
            </a:r>
          </a:p>
          <a:p>
            <a:r>
              <a:rPr lang="tr-TR" sz="3600" dirty="0"/>
              <a:t>Teşhis ve laboratuvar giderleri </a:t>
            </a:r>
          </a:p>
          <a:p>
            <a:r>
              <a:rPr lang="tr-TR" sz="3600" dirty="0"/>
              <a:t>Veterinerlik hizmetleri </a:t>
            </a:r>
          </a:p>
          <a:p>
            <a:r>
              <a:rPr lang="tr-TR" sz="3600" dirty="0"/>
              <a:t>Karantina ve sürü hareketlerinin kısıtlanması </a:t>
            </a:r>
          </a:p>
          <a:p>
            <a:r>
              <a:rPr lang="tr-TR" sz="3600" dirty="0"/>
              <a:t>Hayvan ve hayvansal ürün ticaretinde kayıplar </a:t>
            </a:r>
          </a:p>
          <a:p>
            <a:r>
              <a:rPr lang="tr-TR" sz="3600" dirty="0"/>
              <a:t>Hastalık nedeniyle pazar kaybı </a:t>
            </a:r>
          </a:p>
          <a:p>
            <a:r>
              <a:rPr lang="tr-TR" sz="3600" dirty="0"/>
              <a:t>Sürüden zorunlu veya düşük fiyatla hayvan çıkarılması.</a:t>
            </a: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5941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348966" y="2172832"/>
            <a:ext cx="99044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WOAH, </a:t>
            </a:r>
            <a:r>
              <a:rPr lang="tr-TR" sz="3200" dirty="0" err="1"/>
              <a:t>PPR'nin</a:t>
            </a:r>
            <a:r>
              <a:rPr lang="tr-TR" sz="3200" dirty="0"/>
              <a:t> üretim kayıpları, hayvan ölümleri, kontrol-aşılama giderleri ve ticaret üzerindeki etkileri birlikte değerlendirildiğinde </a:t>
            </a:r>
            <a:r>
              <a:rPr lang="tr-TR" sz="3200" b="1" dirty="0"/>
              <a:t>küresel ekonomik etkisinin yılda yaklaşık 1,4–2,1 milyar ABD doları</a:t>
            </a:r>
            <a:r>
              <a:rPr lang="tr-TR" sz="3200" dirty="0"/>
              <a:t> düzeyinde tahmin edildiğini bildiriyor. Güncel FAO bilgileri de yıllık kaybın </a:t>
            </a:r>
            <a:r>
              <a:rPr lang="tr-TR" sz="3200" b="1" dirty="0"/>
              <a:t>2,1 milyar ABD dolarına kadar</a:t>
            </a:r>
            <a:r>
              <a:rPr lang="tr-TR" sz="3200" dirty="0"/>
              <a:t> çıkabildiğini belirtmektedir.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348966" y="543208"/>
            <a:ext cx="9433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/>
              <a:t>PPR Ekonomik Kayıplar</a:t>
            </a:r>
            <a:endParaRPr lang="tr-TR" sz="4000" b="1" dirty="0"/>
          </a:p>
        </p:txBody>
      </p:sp>
    </p:spTree>
    <p:extLst>
      <p:ext uri="{BB962C8B-B14F-4D97-AF65-F5344CB8AC3E}">
        <p14:creationId xmlns:p14="http://schemas.microsoft.com/office/powerpoint/2010/main" val="253972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58844" y="87960"/>
            <a:ext cx="908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Örnek soru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158844" y="778597"/>
            <a:ext cx="1059255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Bir çiftlikte salgın başlangıcında toplam </a:t>
            </a:r>
            <a:r>
              <a:rPr lang="tr-TR" sz="2800" b="1" dirty="0"/>
              <a:t>200 koyun ve keçi</a:t>
            </a:r>
            <a:r>
              <a:rPr lang="tr-TR" sz="2800" dirty="0"/>
              <a:t> bulunmaktadır</a:t>
            </a:r>
            <a:r>
              <a:rPr lang="tr-TR" sz="2800" dirty="0" smtClean="0"/>
              <a:t>. Hastalık </a:t>
            </a:r>
            <a:r>
              <a:rPr lang="tr-TR" sz="2800" dirty="0"/>
              <a:t>başlamadan önce hayvanların hiçbirinde PPR bulunmamaktadır</a:t>
            </a:r>
            <a:r>
              <a:rPr lang="tr-TR" sz="2800" dirty="0" smtClean="0"/>
              <a:t>. 30 </a:t>
            </a:r>
            <a:r>
              <a:rPr lang="tr-TR" sz="2800" dirty="0"/>
              <a:t>günlük takip sonucunda</a:t>
            </a:r>
            <a:r>
              <a:rPr lang="tr-TR" sz="2800" dirty="0" smtClean="0"/>
              <a:t>:</a:t>
            </a:r>
          </a:p>
          <a:p>
            <a:endParaRPr lang="tr-TR" sz="28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Toplam hayvan sayısı: </a:t>
            </a:r>
            <a:r>
              <a:rPr lang="tr-TR" altLang="tr-TR" sz="2600" b="1" dirty="0">
                <a:latin typeface="Arial" panose="020B0604020202020204" pitchFamily="34" charset="0"/>
              </a:rPr>
              <a:t>200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Hastalık başlangıcında mevcut olan hayvan sayısı: </a:t>
            </a:r>
            <a:r>
              <a:rPr lang="tr-TR" altLang="tr-TR" sz="2600" b="1" dirty="0">
                <a:latin typeface="Arial" panose="020B0604020202020204" pitchFamily="34" charset="0"/>
              </a:rPr>
              <a:t>200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Takip süresince yeni PPR vakası: </a:t>
            </a:r>
            <a:r>
              <a:rPr lang="tr-TR" altLang="tr-TR" sz="2600" b="1" dirty="0">
                <a:latin typeface="Arial" panose="020B0604020202020204" pitchFamily="34" charset="0"/>
              </a:rPr>
              <a:t>80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PPR nedeniyle ölen hayvan: </a:t>
            </a:r>
            <a:r>
              <a:rPr lang="tr-TR" altLang="tr-TR" sz="2600" b="1" dirty="0">
                <a:latin typeface="Arial" panose="020B0604020202020204" pitchFamily="34" charset="0"/>
              </a:rPr>
              <a:t>20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Takip sonunda aktif PPR vakası: </a:t>
            </a:r>
            <a:r>
              <a:rPr lang="tr-TR" altLang="tr-TR" sz="2600" b="1" dirty="0">
                <a:latin typeface="Arial" panose="020B0604020202020204" pitchFamily="34" charset="0"/>
              </a:rPr>
              <a:t>30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sz="2600" dirty="0">
                <a:latin typeface="Arial" panose="020B0604020202020204" pitchFamily="34" charset="0"/>
              </a:rPr>
              <a:t>Hastalanıp iyileşen hayvan: </a:t>
            </a:r>
            <a:r>
              <a:rPr lang="tr-TR" altLang="tr-TR" sz="2600" b="1" dirty="0">
                <a:latin typeface="Arial" panose="020B0604020202020204" pitchFamily="34" charset="0"/>
              </a:rPr>
              <a:t>30</a:t>
            </a:r>
            <a:r>
              <a:rPr lang="tr-TR" altLang="tr-TR" sz="2600" dirty="0">
                <a:latin typeface="Arial" panose="020B0604020202020204" pitchFamily="34" charset="0"/>
              </a:rPr>
              <a:t> </a:t>
            </a:r>
            <a:endParaRPr lang="tr-TR" altLang="tr-TR" sz="2600" dirty="0" smtClean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tr-TR" altLang="tr-TR" sz="2600" dirty="0" smtClean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2800" dirty="0" err="1" smtClean="0">
                <a:latin typeface="Arial" panose="020B0604020202020204" pitchFamily="34" charset="0"/>
              </a:rPr>
              <a:t>İnsidans</a:t>
            </a:r>
            <a:r>
              <a:rPr lang="tr-TR" altLang="tr-TR" sz="2800" dirty="0" smtClean="0">
                <a:latin typeface="Arial" panose="020B0604020202020204" pitchFamily="34" charset="0"/>
              </a:rPr>
              <a:t> / </a:t>
            </a:r>
            <a:r>
              <a:rPr lang="tr-TR" altLang="tr-TR" sz="2800" dirty="0" err="1" smtClean="0">
                <a:latin typeface="Arial" panose="020B0604020202020204" pitchFamily="34" charset="0"/>
              </a:rPr>
              <a:t>Prevelans</a:t>
            </a:r>
            <a:r>
              <a:rPr lang="tr-TR" altLang="tr-TR" sz="2800" dirty="0" smtClean="0">
                <a:latin typeface="Arial" panose="020B0604020202020204" pitchFamily="34" charset="0"/>
              </a:rPr>
              <a:t>/</a:t>
            </a:r>
            <a:r>
              <a:rPr lang="tr-TR" altLang="tr-TR" sz="2800" dirty="0" err="1" smtClean="0">
                <a:latin typeface="Arial" panose="020B0604020202020204" pitchFamily="34" charset="0"/>
              </a:rPr>
              <a:t>Morbidite</a:t>
            </a:r>
            <a:r>
              <a:rPr lang="tr-TR" altLang="tr-TR" sz="2800" dirty="0" smtClean="0">
                <a:latin typeface="Arial" panose="020B0604020202020204" pitchFamily="34" charset="0"/>
              </a:rPr>
              <a:t>/</a:t>
            </a:r>
            <a:r>
              <a:rPr lang="tr-TR" altLang="tr-TR" sz="2800" dirty="0" err="1" smtClean="0">
                <a:latin typeface="Arial" panose="020B0604020202020204" pitchFamily="34" charset="0"/>
              </a:rPr>
              <a:t>Mortalite</a:t>
            </a:r>
            <a:r>
              <a:rPr lang="tr-TR" altLang="tr-TR" sz="2800" dirty="0" smtClean="0">
                <a:latin typeface="Arial" panose="020B0604020202020204" pitchFamily="34" charset="0"/>
              </a:rPr>
              <a:t>/</a:t>
            </a:r>
            <a:r>
              <a:rPr lang="tr-TR" altLang="tr-TR" sz="2800" dirty="0" err="1" smtClean="0">
                <a:latin typeface="Arial" panose="020B0604020202020204" pitchFamily="34" charset="0"/>
              </a:rPr>
              <a:t>Letalite</a:t>
            </a:r>
            <a:r>
              <a:rPr lang="tr-TR" altLang="tr-TR" sz="2800" dirty="0" smtClean="0">
                <a:latin typeface="Arial" panose="020B0604020202020204" pitchFamily="34" charset="0"/>
              </a:rPr>
              <a:t> istatistiklerini hesaplayınız ve yorumlayınız.</a:t>
            </a:r>
            <a:endParaRPr lang="tr-TR" altLang="tr-TR" sz="2800" dirty="0">
              <a:latin typeface="Arial" panose="020B0604020202020204" pitchFamily="34" charset="0"/>
            </a:endParaRPr>
          </a:p>
          <a:p>
            <a:endParaRPr lang="tr-TR" sz="2800" dirty="0" smtClean="0"/>
          </a:p>
          <a:p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082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21394" y="823865"/>
            <a:ext cx="1938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/>
              <a:t>İnsidans</a:t>
            </a:r>
            <a:endParaRPr lang="tr-TR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etin kutusu 2"/>
              <p:cNvSpPr txBox="1"/>
              <p:nvPr/>
            </p:nvSpPr>
            <p:spPr>
              <a:xfrm>
                <a:off x="1249378" y="1937442"/>
                <a:ext cx="10310207" cy="178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smtClean="0"/>
                  <a:t>İnsidans</a:t>
                </a:r>
                <a:r>
                  <a:rPr lang="tr-TR" sz="2400" dirty="0"/>
                  <a:t>, belirli bir zaman diliminde </a:t>
                </a:r>
                <a:r>
                  <a:rPr lang="tr-TR" sz="2400" b="1" dirty="0"/>
                  <a:t>risk altındaki popülasyonda ortaya çıkan </a:t>
                </a:r>
                <a:endParaRPr lang="tr-TR" sz="2400" b="1" dirty="0" smtClean="0"/>
              </a:p>
              <a:p>
                <a:r>
                  <a:rPr lang="tr-TR" sz="2400" b="1" dirty="0" smtClean="0"/>
                  <a:t>yeni </a:t>
                </a:r>
                <a:r>
                  <a:rPr lang="tr-TR" sz="2400" b="1" dirty="0"/>
                  <a:t>vaka sayısını</a:t>
                </a:r>
                <a:r>
                  <a:rPr lang="tr-TR" sz="2400" dirty="0"/>
                  <a:t> gösterir</a:t>
                </a:r>
                <a:r>
                  <a:rPr lang="tr-TR" sz="2400" dirty="0" smtClean="0"/>
                  <a:t>.</a:t>
                </a:r>
              </a:p>
              <a:p>
                <a:endParaRPr lang="tr-TR" dirty="0"/>
              </a:p>
              <a:p>
                <a14:m>
                  <m:oMath xmlns:m="http://schemas.openxmlformats.org/officeDocument/2006/math"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ü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𝑙𝑎𝑡𝑖𝑓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 İ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𝑛𝑠𝑖𝑑𝑎𝑛𝑠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𝑌𝑒𝑛𝑖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𝑉𝑎𝑘𝑎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𝑆𝑎𝑦𝚤𝑠𝚤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𝐵𝑎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ş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𝑙𝑎𝑛𝑔𝚤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ç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𝑡𝑎𝑘𝑖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𝑟𝑖𝑠𝑘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𝑎𝑙𝑡𝚤𝑛𝑑𝑎𝑘𝑖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sz="2800" dirty="0" smtClean="0"/>
                  <a:t>x100</a:t>
                </a:r>
                <a:endParaRPr lang="tr-TR" sz="2800" dirty="0"/>
              </a:p>
            </p:txBody>
          </p:sp>
        </mc:Choice>
        <mc:Fallback>
          <p:sp>
            <p:nvSpPr>
              <p:cNvPr id="3" name="Metin kutus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378" y="1937442"/>
                <a:ext cx="10310207" cy="1787541"/>
              </a:xfrm>
              <a:prstGeom prst="rect">
                <a:avLst/>
              </a:prstGeom>
              <a:blipFill>
                <a:blip r:embed="rId2"/>
                <a:stretch>
                  <a:fillRect l="-946" t="-2730" b="-102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359745" y="4085389"/>
                <a:ext cx="6096000" cy="7042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İ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𝑛𝑠𝑖𝑑𝑎𝑛𝑠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tr-TR" sz="2800" dirty="0" smtClean="0"/>
                  <a:t>x100=%40</a:t>
                </a:r>
                <a:endParaRPr lang="tr-TR" sz="2800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745" y="4085389"/>
                <a:ext cx="6096000" cy="704295"/>
              </a:xfrm>
              <a:prstGeom prst="rect">
                <a:avLst/>
              </a:prstGeom>
              <a:blipFill>
                <a:blip r:embed="rId3"/>
                <a:stretch>
                  <a:fillRect b="-112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etin kutusu 4"/>
          <p:cNvSpPr txBox="1"/>
          <p:nvPr/>
        </p:nvSpPr>
        <p:spPr>
          <a:xfrm>
            <a:off x="563419" y="5432079"/>
            <a:ext cx="11120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30 günlük takip süresinde başlangıçta sağlıklı olan 200 hayvanın %40'ında yeni PPR vakası ortaya çıkmıştır</a:t>
            </a:r>
            <a:r>
              <a:rPr lang="tr-T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428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24964" y="249057"/>
            <a:ext cx="22383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/>
              <a:t>Prevalans</a:t>
            </a:r>
            <a:endParaRPr lang="tr-TR" sz="40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1234276" y="1200618"/>
            <a:ext cx="9786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Prevalans</a:t>
            </a:r>
            <a:r>
              <a:rPr lang="tr-TR" sz="2800" dirty="0"/>
              <a:t>, belirli bir anda veya belirli bir zaman aralığında </a:t>
            </a:r>
            <a:r>
              <a:rPr lang="tr-TR" sz="2800" b="1" dirty="0"/>
              <a:t>hastalığı taşıyan toplam hayvanların popülasyona oranıdır.</a:t>
            </a:r>
            <a:endParaRPr lang="tr-TR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Metin kutusu 3"/>
              <p:cNvSpPr txBox="1"/>
              <p:nvPr/>
            </p:nvSpPr>
            <p:spPr>
              <a:xfrm>
                <a:off x="2055137" y="2615651"/>
                <a:ext cx="7785980" cy="7714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3200" dirty="0" err="1" smtClean="0"/>
                  <a:t>Prevalans</a:t>
                </a:r>
                <a14:m>
                  <m:oMath xmlns:m="http://schemas.openxmlformats.org/officeDocument/2006/math">
                    <m:r>
                      <a:rPr lang="tr-TR" sz="32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𝐵𝑒𝑙𝑖𝑟𝑙𝑖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𝑎𝑛𝑑𝑎𝑘𝑖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𝑚𝑒𝑣𝑐𝑢𝑡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𝑣𝑎𝑘𝑎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num>
                      <m:den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𝑎𝑛𝑑𝑎𝑘𝑖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𝑡𝑜𝑝𝑙𝑎𝑚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sz="3200" dirty="0" smtClean="0"/>
                  <a:t>x100</a:t>
                </a:r>
                <a:endParaRPr lang="tr-TR" sz="3200" dirty="0"/>
              </a:p>
            </p:txBody>
          </p:sp>
        </mc:Choice>
        <mc:Fallback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137" y="2615651"/>
                <a:ext cx="7785980" cy="771493"/>
              </a:xfrm>
              <a:prstGeom prst="rect">
                <a:avLst/>
              </a:prstGeom>
              <a:blipFill>
                <a:blip r:embed="rId2"/>
                <a:stretch>
                  <a:fillRect l="-3132" r="-2506" b="-1102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Metin kutusu 4"/>
              <p:cNvSpPr txBox="1"/>
              <p:nvPr/>
            </p:nvSpPr>
            <p:spPr>
              <a:xfrm>
                <a:off x="3572799" y="3916667"/>
                <a:ext cx="5734163" cy="6994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3200" dirty="0" err="1" smtClean="0"/>
                  <a:t>Prevelans</a:t>
                </a:r>
                <a14:m>
                  <m:oMath xmlns:m="http://schemas.openxmlformats.org/officeDocument/2006/math">
                    <m:r>
                      <a:rPr lang="tr-TR" sz="32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tr-TR" sz="32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tr-TR" sz="3200" dirty="0" smtClean="0"/>
                  <a:t>x100=%15</a:t>
                </a:r>
                <a:endParaRPr lang="tr-TR" sz="3200" dirty="0"/>
              </a:p>
            </p:txBody>
          </p:sp>
        </mc:Choice>
        <mc:Fallback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799" y="3916667"/>
                <a:ext cx="5734163" cy="699487"/>
              </a:xfrm>
              <a:prstGeom prst="rect">
                <a:avLst/>
              </a:prstGeom>
              <a:blipFill>
                <a:blip r:embed="rId3"/>
                <a:stretch>
                  <a:fillRect l="-4251" t="-1739" b="-2087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1234276" y="5495453"/>
            <a:ext cx="9424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Takibin 30. gününde çiftlikteki hayvanların %15'i aktif PPR vakasıdır.</a:t>
            </a:r>
          </a:p>
        </p:txBody>
      </p:sp>
    </p:spTree>
    <p:extLst>
      <p:ext uri="{BB962C8B-B14F-4D97-AF65-F5344CB8AC3E}">
        <p14:creationId xmlns:p14="http://schemas.microsoft.com/office/powerpoint/2010/main" val="298405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385180" y="253497"/>
            <a:ext cx="24418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/>
              <a:t>Morbidite</a:t>
            </a:r>
            <a:r>
              <a:rPr lang="tr-TR" sz="4000" b="1" dirty="0" smtClean="0"/>
              <a:t> </a:t>
            </a:r>
            <a:endParaRPr lang="tr-TR" sz="40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1050200" y="954569"/>
            <a:ext cx="10248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Hayvan hastalıklarında </a:t>
            </a:r>
            <a:r>
              <a:rPr lang="tr-TR" sz="2400" b="1" dirty="0" err="1"/>
              <a:t>morbidite</a:t>
            </a:r>
            <a:r>
              <a:rPr lang="tr-TR" sz="2400" b="1" dirty="0"/>
              <a:t> hızı</a:t>
            </a:r>
            <a:r>
              <a:rPr lang="tr-TR" sz="2400" dirty="0"/>
              <a:t>, belirli bir zaman içerisinde hastalanan hayvanların toplam popülasyona oranını gösterir.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25925" y="2875760"/>
                <a:ext cx="8338241" cy="7609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𝑀𝑜𝑟𝑏𝑖𝑑𝑖𝑡𝑒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𝐻𝑎𝑠𝑡𝑎𝑙𝑎𝑛𝑎𝑛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𝑅𝑖𝑠𝑘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𝑎𝑙𝑡𝚤𝑛𝑑𝑎𝑘𝑖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𝑡𝑜𝑝𝑙𝑎𝑚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sz="2800" dirty="0" smtClean="0"/>
                  <a:t>x100</a:t>
                </a:r>
                <a:endParaRPr lang="tr-TR" sz="2800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25" y="2875760"/>
                <a:ext cx="8338241" cy="760978"/>
              </a:xfrm>
              <a:prstGeom prst="rect">
                <a:avLst/>
              </a:prstGeom>
              <a:blipFill>
                <a:blip r:embed="rId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𝑀𝑜𝑟𝑏𝑖𝑑𝑖𝑡𝑒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tr-TR" sz="2800" dirty="0" smtClean="0"/>
                  <a:t>x100=%40</a:t>
                </a:r>
                <a:endParaRPr lang="tr-TR" sz="2800" dirty="0"/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  <a:blipFill>
                <a:blip r:embed="rId3"/>
                <a:stretch>
                  <a:fillRect b="-112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697118" y="5142430"/>
            <a:ext cx="9223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/>
              <a:t>30 günlük salgın süresince sürünün %40'ı PPR nedeniyle hastalanmıştır.</a:t>
            </a:r>
          </a:p>
        </p:txBody>
      </p:sp>
    </p:spTree>
    <p:extLst>
      <p:ext uri="{BB962C8B-B14F-4D97-AF65-F5344CB8AC3E}">
        <p14:creationId xmlns:p14="http://schemas.microsoft.com/office/powerpoint/2010/main" val="12303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75715" y="823865"/>
            <a:ext cx="23165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/>
              <a:t>Mortalite</a:t>
            </a:r>
            <a:r>
              <a:rPr lang="tr-TR" sz="4000" b="1" dirty="0" smtClean="0"/>
              <a:t> </a:t>
            </a:r>
            <a:endParaRPr lang="tr-TR" sz="40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552260" y="1894010"/>
            <a:ext cx="11180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Mortalite</a:t>
            </a:r>
            <a:r>
              <a:rPr lang="tr-TR" sz="2400" dirty="0"/>
              <a:t>, belirli bir zaman içerisinde </a:t>
            </a:r>
            <a:r>
              <a:rPr lang="tr-TR" sz="2400" b="1" dirty="0"/>
              <a:t>tüm popülasyonda meydana gelen ölümleri</a:t>
            </a:r>
            <a:r>
              <a:rPr lang="tr-TR" sz="2400" dirty="0"/>
              <a:t> gösterir.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25925" y="2875760"/>
                <a:ext cx="8338241" cy="766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𝑀𝑜𝑟𝑡𝑎𝑙𝑖𝑡𝑒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𝐻𝑎𝑠𝑡𝑎𝑙𝑎𝑙𝚤𝑘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𝑛𝑒𝑑𝑒𝑛𝑖𝑦𝑙𝑒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ö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𝑙𝑒𝑛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𝑇𝑜𝑝𝑙𝑎𝑚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𝑝𝑜𝑝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ü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𝑙𝑎𝑠𝑦𝑜𝑛</m:t>
                        </m:r>
                      </m:den>
                    </m:f>
                  </m:oMath>
                </a14:m>
                <a:r>
                  <a:rPr lang="tr-TR" sz="2800" dirty="0" smtClean="0"/>
                  <a:t>x100</a:t>
                </a:r>
                <a:endParaRPr lang="tr-TR" sz="2800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25" y="2875760"/>
                <a:ext cx="8338241" cy="766428"/>
              </a:xfrm>
              <a:prstGeom prst="rect">
                <a:avLst/>
              </a:prstGeom>
              <a:blipFill>
                <a:blip r:embed="rId2"/>
                <a:stretch>
                  <a:fillRect b="-48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𝑀𝑜𝑟𝑡𝑎𝑙𝑖𝑡𝑒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den>
                    </m:f>
                  </m:oMath>
                </a14:m>
                <a:r>
                  <a:rPr lang="tr-TR" sz="2800" dirty="0" smtClean="0"/>
                  <a:t>x100=%10</a:t>
                </a:r>
                <a:endParaRPr lang="tr-TR" sz="2800" dirty="0"/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  <a:blipFill>
                <a:blip r:embed="rId3"/>
                <a:stretch>
                  <a:fillRect b="-112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697118" y="5142430"/>
            <a:ext cx="113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/>
              <a:t>30 günlük salgın süresince çiftlikteki toplam hayvanların %10'u PPR nedeniyle ölmüştür.</a:t>
            </a:r>
          </a:p>
        </p:txBody>
      </p:sp>
    </p:spTree>
    <p:extLst>
      <p:ext uri="{BB962C8B-B14F-4D97-AF65-F5344CB8AC3E}">
        <p14:creationId xmlns:p14="http://schemas.microsoft.com/office/powerpoint/2010/main" val="20488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75715" y="823865"/>
            <a:ext cx="18802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/>
              <a:t>Letalite</a:t>
            </a:r>
            <a:r>
              <a:rPr lang="tr-TR" sz="4000" b="1" dirty="0" smtClean="0"/>
              <a:t> </a:t>
            </a:r>
            <a:endParaRPr lang="tr-TR" sz="40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434566" y="1774836"/>
            <a:ext cx="11036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 smtClean="0">
                <a:latin typeface="Arial" panose="020B0604020202020204" pitchFamily="34" charset="0"/>
              </a:rPr>
              <a:t> </a:t>
            </a:r>
            <a:r>
              <a:rPr lang="tr-TR" altLang="tr-TR" sz="2400" dirty="0">
                <a:latin typeface="Arial" panose="020B0604020202020204" pitchFamily="34" charset="0"/>
              </a:rPr>
              <a:t>Hastalığa yakalananların ne kadarı </a:t>
            </a:r>
            <a:r>
              <a:rPr lang="tr-TR" altLang="tr-TR" sz="2400" dirty="0" smtClean="0">
                <a:latin typeface="Arial" panose="020B0604020202020204" pitchFamily="34" charset="0"/>
              </a:rPr>
              <a:t>öldü? </a:t>
            </a:r>
            <a:r>
              <a:rPr lang="tr-TR" altLang="tr-TR" sz="2400" dirty="0" err="1" smtClean="0">
                <a:latin typeface="Arial" panose="020B0604020202020204" pitchFamily="34" charset="0"/>
              </a:rPr>
              <a:t>Letalite</a:t>
            </a:r>
            <a:r>
              <a:rPr lang="tr-TR" altLang="tr-TR" sz="2400" dirty="0" smtClean="0">
                <a:latin typeface="Arial" panose="020B0604020202020204" pitchFamily="34" charset="0"/>
              </a:rPr>
              <a:t>, </a:t>
            </a:r>
            <a:r>
              <a:rPr lang="tr-TR" altLang="tr-TR" sz="2400" dirty="0">
                <a:latin typeface="Arial" panose="020B0604020202020204" pitchFamily="34" charset="0"/>
              </a:rPr>
              <a:t>hastalığın </a:t>
            </a:r>
            <a:r>
              <a:rPr lang="tr-TR" altLang="tr-TR" sz="2400" b="1" dirty="0">
                <a:latin typeface="Arial" panose="020B0604020202020204" pitchFamily="34" charset="0"/>
              </a:rPr>
              <a:t>öldürücülüğünü</a:t>
            </a:r>
            <a:r>
              <a:rPr lang="tr-TR" altLang="tr-TR" sz="2400" dirty="0">
                <a:latin typeface="Arial" panose="020B0604020202020204" pitchFamily="34" charset="0"/>
              </a:rPr>
              <a:t> gösteren bir ölçüdür.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325925" y="2875760"/>
                <a:ext cx="8338241" cy="774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𝐿𝑒𝑡𝑎𝑙𝑖𝑡𝑒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𝐻𝑎𝑠𝑡𝑎𝑙𝑎𝑙𝚤𝑘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𝑛𝑒𝑑𝑒𝑛𝑖𝑦𝑙𝑒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ö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𝑙𝑒𝑛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𝐻𝑎𝑠𝑡𝑎𝑙𝚤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ğ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𝑦𝑎𝑘𝑎𝑙𝑎𝑛𝑎𝑛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h𝑎𝑦𝑣𝑎𝑛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𝑠𝑎𝑦𝚤𝑠𝚤</m:t>
                        </m:r>
                      </m:den>
                    </m:f>
                  </m:oMath>
                </a14:m>
                <a:r>
                  <a:rPr lang="tr-TR" sz="2800" dirty="0" smtClean="0"/>
                  <a:t>x100</a:t>
                </a:r>
                <a:endParaRPr lang="tr-TR" sz="2800" dirty="0"/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25" y="2875760"/>
                <a:ext cx="8338241" cy="774058"/>
              </a:xfrm>
              <a:prstGeom prst="rect">
                <a:avLst/>
              </a:prstGeom>
              <a:blipFill>
                <a:blip r:embed="rId2"/>
                <a:stretch>
                  <a:fillRect b="-31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2800" b="0" i="1" smtClean="0">
                        <a:latin typeface="Cambria Math" panose="02040503050406030204" pitchFamily="18" charset="0"/>
                      </a:rPr>
                      <m:t>𝐿𝑒𝑡𝑎𝑙𝑖𝑡𝑒</m:t>
                    </m:r>
                    <m:r>
                      <a:rPr lang="tr-TR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den>
                    </m:f>
                  </m:oMath>
                </a14:m>
                <a:r>
                  <a:rPr lang="tr-TR" sz="2800" dirty="0" smtClean="0"/>
                  <a:t>x100=%25</a:t>
                </a:r>
                <a:endParaRPr lang="tr-TR" sz="2800" dirty="0"/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206" y="4208439"/>
                <a:ext cx="6096000" cy="704295"/>
              </a:xfrm>
              <a:prstGeom prst="rect">
                <a:avLst/>
              </a:prstGeom>
              <a:blipFill>
                <a:blip r:embed="rId3"/>
                <a:stretch>
                  <a:fillRect b="-1120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/>
          <p:cNvSpPr txBox="1"/>
          <p:nvPr/>
        </p:nvSpPr>
        <p:spPr>
          <a:xfrm>
            <a:off x="697118" y="5142430"/>
            <a:ext cx="707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err="1"/>
              <a:t>PPR'ye</a:t>
            </a:r>
            <a:r>
              <a:rPr lang="tr-TR" sz="2400" b="1" dirty="0"/>
              <a:t> yakalanan 100 hayvanın yaklaşık 25'i ölmüştür.</a:t>
            </a:r>
          </a:p>
        </p:txBody>
      </p:sp>
    </p:spTree>
    <p:extLst>
      <p:ext uri="{BB962C8B-B14F-4D97-AF65-F5344CB8AC3E}">
        <p14:creationId xmlns:p14="http://schemas.microsoft.com/office/powerpoint/2010/main" val="359295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249249"/>
              </p:ext>
            </p:extLst>
          </p:nvPr>
        </p:nvGraphicFramePr>
        <p:xfrm>
          <a:off x="316871" y="1841870"/>
          <a:ext cx="9017253" cy="3108960"/>
        </p:xfrm>
        <a:graphic>
          <a:graphicData uri="http://schemas.openxmlformats.org/drawingml/2006/table">
            <a:tbl>
              <a:tblPr/>
              <a:tblGrid>
                <a:gridCol w="1837854">
                  <a:extLst>
                    <a:ext uri="{9D8B030D-6E8A-4147-A177-3AD203B41FA5}">
                      <a16:colId xmlns:a16="http://schemas.microsoft.com/office/drawing/2014/main" val="69973973"/>
                    </a:ext>
                  </a:extLst>
                </a:gridCol>
                <a:gridCol w="4182701">
                  <a:extLst>
                    <a:ext uri="{9D8B030D-6E8A-4147-A177-3AD203B41FA5}">
                      <a16:colId xmlns:a16="http://schemas.microsoft.com/office/drawing/2014/main" val="2560198265"/>
                    </a:ext>
                  </a:extLst>
                </a:gridCol>
                <a:gridCol w="1674891">
                  <a:extLst>
                    <a:ext uri="{9D8B030D-6E8A-4147-A177-3AD203B41FA5}">
                      <a16:colId xmlns:a16="http://schemas.microsoft.com/office/drawing/2014/main" val="1443140216"/>
                    </a:ext>
                  </a:extLst>
                </a:gridCol>
                <a:gridCol w="1321807">
                  <a:extLst>
                    <a:ext uri="{9D8B030D-6E8A-4147-A177-3AD203B41FA5}">
                      <a16:colId xmlns:a16="http://schemas.microsoft.com/office/drawing/2014/main" val="1997786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accent2"/>
                          </a:solidFill>
                        </a:rPr>
                        <a:t>Epidemiyolojik ölçüt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accent2"/>
                          </a:solidFill>
                        </a:rPr>
                        <a:t>Formül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accent2"/>
                          </a:solidFill>
                        </a:rPr>
                        <a:t>Hesaplama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accent2"/>
                          </a:solidFill>
                        </a:rPr>
                        <a:t>Sonuç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820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200" b="1" dirty="0" err="1"/>
                        <a:t>İnsidans</a:t>
                      </a:r>
                      <a:endParaRPr lang="tr-T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Yeni vaka / risk altındaki popülasyon 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/>
                        <a:t>80/200×100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b="1"/>
                        <a:t>%40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533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200" b="1"/>
                        <a:t>Prevalans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Mevcut vaka / popülasyon 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/>
                        <a:t>30/200×100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b="1"/>
                        <a:t>%15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368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200" b="1"/>
                        <a:t>Morbidite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Hastalanan / popülasyon 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/>
                        <a:t>80/200×100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b="1"/>
                        <a:t>%40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062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200" b="1"/>
                        <a:t>Mortalite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Ölen / popülasyon 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20/200×100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b="1"/>
                        <a:t>%10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588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200" b="1"/>
                        <a:t>Letalite</a:t>
                      </a:r>
                      <a:endParaRPr lang="tr-TR" sz="22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/>
                        <a:t>Ölen / hastalanan 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/>
                        <a:t>20/80×100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b="1" dirty="0"/>
                        <a:t>%25</a:t>
                      </a:r>
                      <a:endParaRPr lang="tr-T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842198"/>
                  </a:ext>
                </a:extLst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1096963" y="733331"/>
            <a:ext cx="1005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smtClean="0"/>
              <a:t>İstatistik Tablo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34790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202</TotalTime>
  <Words>1526</Words>
  <Application>Microsoft Office PowerPoint</Application>
  <PresentationFormat>Geniş ekran</PresentationFormat>
  <Paragraphs>221</Paragraphs>
  <Slides>24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Geçmişe bakış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Safa GÜRCAN</dc:creator>
  <cp:keywords/>
  <dc:description>generated using python-pptx</dc:description>
  <cp:lastModifiedBy>Safa Gürcan</cp:lastModifiedBy>
  <cp:revision>29</cp:revision>
  <dcterms:created xsi:type="dcterms:W3CDTF">2013-01-27T09:14:16Z</dcterms:created>
  <dcterms:modified xsi:type="dcterms:W3CDTF">2026-09-29T08:22:31Z</dcterms:modified>
  <cp:category/>
</cp:coreProperties>
</file>