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8" r:id="rId4"/>
    <p:sldId id="269" r:id="rId5"/>
    <p:sldId id="257" r:id="rId6"/>
    <p:sldId id="276" r:id="rId7"/>
    <p:sldId id="258" r:id="rId8"/>
    <p:sldId id="259" r:id="rId9"/>
    <p:sldId id="260" r:id="rId10"/>
    <p:sldId id="270" r:id="rId11"/>
    <p:sldId id="271" r:id="rId12"/>
    <p:sldId id="262" r:id="rId13"/>
    <p:sldId id="275" r:id="rId14"/>
    <p:sldId id="274" r:id="rId15"/>
    <p:sldId id="27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0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28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1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30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94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0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11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60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23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25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B98D-4D45-4D94-B677-A20CAB7198C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11B6-75A3-499F-95A7-D3850331A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3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/>
              <a:t>VARYANS ANALİZİ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22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41861" y="919229"/>
            <a:ext cx="11330247" cy="51706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Varyans</a:t>
            </a:r>
            <a:r>
              <a:rPr lang="tr-TR" sz="2400" b="1" dirty="0"/>
              <a:t> Analizi İlgili Terimler</a:t>
            </a:r>
            <a:endParaRPr lang="tr-TR" sz="2400" dirty="0"/>
          </a:p>
          <a:p>
            <a:r>
              <a:rPr lang="tr-TR" b="1" dirty="0"/>
              <a:t> </a:t>
            </a:r>
            <a:endParaRPr lang="tr-TR" dirty="0"/>
          </a:p>
          <a:p>
            <a:r>
              <a:rPr lang="tr-TR" sz="3200" b="1" dirty="0"/>
              <a:t>Genel Ortalama	: </a:t>
            </a:r>
            <a:r>
              <a:rPr lang="tr-TR" sz="3200" dirty="0" smtClean="0"/>
              <a:t>İncelenen </a:t>
            </a:r>
            <a:r>
              <a:rPr lang="tr-TR" sz="3200" dirty="0"/>
              <a:t>tüm bireylerin aldıkları değerlerin toplanıp </a:t>
            </a:r>
            <a:r>
              <a:rPr lang="tr-TR" sz="3200" dirty="0" smtClean="0"/>
              <a:t>incelenen </a:t>
            </a:r>
            <a:r>
              <a:rPr lang="tr-TR" sz="3200" dirty="0"/>
              <a:t>birey sayısına bölünmesiyle elde edilir.</a:t>
            </a:r>
          </a:p>
          <a:p>
            <a:r>
              <a:rPr lang="tr-TR" sz="3200" b="1" dirty="0"/>
              <a:t>  </a:t>
            </a:r>
            <a:endParaRPr lang="tr-TR" sz="3200" dirty="0"/>
          </a:p>
          <a:p>
            <a:r>
              <a:rPr lang="tr-TR" sz="3200" b="1" dirty="0"/>
              <a:t>Grup </a:t>
            </a:r>
            <a:r>
              <a:rPr lang="tr-TR" sz="3200" b="1" dirty="0" smtClean="0"/>
              <a:t>Ortalaması : </a:t>
            </a:r>
            <a:r>
              <a:rPr lang="tr-TR" sz="3200" dirty="0" smtClean="0"/>
              <a:t>İncelenen </a:t>
            </a:r>
            <a:r>
              <a:rPr lang="tr-TR" sz="3200" dirty="0"/>
              <a:t>grupların ayrı ayrı ortalamasıdır. </a:t>
            </a:r>
          </a:p>
          <a:p>
            <a:r>
              <a:rPr lang="tr-TR" sz="3200" b="1" dirty="0"/>
              <a:t>  </a:t>
            </a:r>
            <a:endParaRPr lang="tr-TR" sz="3200" dirty="0"/>
          </a:p>
          <a:p>
            <a:r>
              <a:rPr lang="tr-TR" sz="3200" b="1" dirty="0" err="1"/>
              <a:t>GnKT</a:t>
            </a:r>
            <a:r>
              <a:rPr lang="tr-TR" sz="3200" b="1" dirty="0"/>
              <a:t>	: </a:t>
            </a:r>
            <a:r>
              <a:rPr lang="tr-TR" sz="3200" b="1" dirty="0" smtClean="0"/>
              <a:t>   </a:t>
            </a:r>
            <a:r>
              <a:rPr lang="tr-TR" sz="3200" dirty="0" smtClean="0"/>
              <a:t>Genel </a:t>
            </a:r>
            <a:r>
              <a:rPr lang="tr-TR" sz="3200" dirty="0"/>
              <a:t>kareler toplamıdır. </a:t>
            </a:r>
            <a:r>
              <a:rPr lang="tr-TR" sz="3200" dirty="0" smtClean="0"/>
              <a:t>İncelenen </a:t>
            </a:r>
            <a:r>
              <a:rPr lang="tr-TR" sz="3200" dirty="0"/>
              <a:t>bütün bireylerin aldıkları değerlerin genel ortalamadan farklarının kareleri toplanarak elde edilir.</a:t>
            </a:r>
          </a:p>
          <a:p>
            <a:r>
              <a:rPr lang="tr-TR" sz="3200" b="1" dirty="0"/>
              <a:t> 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332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1822" y="1160606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600" b="1" dirty="0" err="1"/>
              <a:t>Varyans</a:t>
            </a:r>
            <a:r>
              <a:rPr lang="tr-TR" sz="3600" b="1" dirty="0"/>
              <a:t> Analizi İlgili Terimler</a:t>
            </a:r>
            <a:endParaRPr lang="tr-TR" sz="3600" dirty="0"/>
          </a:p>
          <a:p>
            <a:pPr marL="0" indent="0">
              <a:buNone/>
            </a:pPr>
            <a:endParaRPr lang="tr-TR" sz="3600" b="1" dirty="0" smtClean="0"/>
          </a:p>
          <a:p>
            <a:pPr marL="0" indent="0">
              <a:buNone/>
            </a:pPr>
            <a:endParaRPr lang="tr-TR" sz="3600" b="1" dirty="0"/>
          </a:p>
          <a:p>
            <a:pPr marL="0" indent="0">
              <a:buNone/>
            </a:pPr>
            <a:r>
              <a:rPr lang="tr-TR" sz="3600" b="1" dirty="0" smtClean="0"/>
              <a:t>GAKT</a:t>
            </a:r>
            <a:r>
              <a:rPr lang="tr-TR" sz="3600" b="1" dirty="0"/>
              <a:t>	: </a:t>
            </a:r>
            <a:r>
              <a:rPr lang="tr-TR" sz="3600" dirty="0"/>
              <a:t>Gruplar arası kareler toplamıdır. Her grubun ortalamasının genel ortalamadan farklarının kareleri toplanarak elde edilir.</a:t>
            </a:r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r>
              <a:rPr lang="tr-TR" sz="3600" b="1" dirty="0"/>
              <a:t>GİKT	</a:t>
            </a:r>
            <a:r>
              <a:rPr lang="tr-TR" sz="3600" b="1" dirty="0" smtClean="0"/>
              <a:t>      : </a:t>
            </a:r>
            <a:r>
              <a:rPr lang="tr-TR" sz="3600" dirty="0"/>
              <a:t>Grup içi kareler toplamıdır. Her birey değerinin içinde bulunduğu grubun ortalamasından farklarının kareleri toplanarak elde edilir.</a:t>
            </a:r>
            <a:r>
              <a:rPr lang="tr-TR" sz="3600" b="1" dirty="0"/>
              <a:t>	</a:t>
            </a: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71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04900" y="231958"/>
            <a:ext cx="103811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 </a:t>
            </a:r>
            <a:endParaRPr lang="tr-TR" dirty="0"/>
          </a:p>
          <a:p>
            <a:r>
              <a:rPr lang="tr-TR" sz="2800" b="1" dirty="0"/>
              <a:t>Örnek: </a:t>
            </a:r>
            <a:r>
              <a:rPr lang="tr-TR" sz="2800" dirty="0"/>
              <a:t>Yaşları 12-23 arasında olan 30 yüzücünün yüzme mesafelerine göre (kısa-orta-uzun) üç gruba ayrılmış ve oksijen tüketimi (ml/kg/</a:t>
            </a:r>
            <a:r>
              <a:rPr lang="tr-TR" sz="2800" dirty="0" err="1"/>
              <a:t>dk</a:t>
            </a:r>
            <a:r>
              <a:rPr lang="tr-TR" sz="2800" dirty="0"/>
              <a:t>) yönünden incelenmiştir. Oksijen tüketimi yönünden değişik mesafelerde yüzen yüzücüler arasında fark var mıdır</a:t>
            </a:r>
            <a:r>
              <a:rPr lang="tr-TR" sz="2800" dirty="0" smtClean="0"/>
              <a:t>?</a:t>
            </a:r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10430"/>
              </p:ext>
            </p:extLst>
          </p:nvPr>
        </p:nvGraphicFramePr>
        <p:xfrm>
          <a:off x="1946365" y="2447923"/>
          <a:ext cx="9159784" cy="39183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0424">
                  <a:extLst>
                    <a:ext uri="{9D8B030D-6E8A-4147-A177-3AD203B41FA5}">
                      <a16:colId xmlns:a16="http://schemas.microsoft.com/office/drawing/2014/main" val="2486264912"/>
                    </a:ext>
                  </a:extLst>
                </a:gridCol>
                <a:gridCol w="1510424">
                  <a:extLst>
                    <a:ext uri="{9D8B030D-6E8A-4147-A177-3AD203B41FA5}">
                      <a16:colId xmlns:a16="http://schemas.microsoft.com/office/drawing/2014/main" val="976087436"/>
                    </a:ext>
                  </a:extLst>
                </a:gridCol>
                <a:gridCol w="1510424">
                  <a:extLst>
                    <a:ext uri="{9D8B030D-6E8A-4147-A177-3AD203B41FA5}">
                      <a16:colId xmlns:a16="http://schemas.microsoft.com/office/drawing/2014/main" val="2444195333"/>
                    </a:ext>
                  </a:extLst>
                </a:gridCol>
                <a:gridCol w="1510425">
                  <a:extLst>
                    <a:ext uri="{9D8B030D-6E8A-4147-A177-3AD203B41FA5}">
                      <a16:colId xmlns:a16="http://schemas.microsoft.com/office/drawing/2014/main" val="4220802675"/>
                    </a:ext>
                  </a:extLst>
                </a:gridCol>
                <a:gridCol w="95762">
                  <a:extLst>
                    <a:ext uri="{9D8B030D-6E8A-4147-A177-3AD203B41FA5}">
                      <a16:colId xmlns:a16="http://schemas.microsoft.com/office/drawing/2014/main" val="3000420266"/>
                    </a:ext>
                  </a:extLst>
                </a:gridCol>
                <a:gridCol w="1510917">
                  <a:extLst>
                    <a:ext uri="{9D8B030D-6E8A-4147-A177-3AD203B41FA5}">
                      <a16:colId xmlns:a16="http://schemas.microsoft.com/office/drawing/2014/main" val="762475253"/>
                    </a:ext>
                  </a:extLst>
                </a:gridCol>
                <a:gridCol w="1511408">
                  <a:extLst>
                    <a:ext uri="{9D8B030D-6E8A-4147-A177-3AD203B41FA5}">
                      <a16:colId xmlns:a16="http://schemas.microsoft.com/office/drawing/2014/main" val="1422438674"/>
                    </a:ext>
                  </a:extLst>
                </a:gridCol>
              </a:tblGrid>
              <a:tr h="55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Yüzme mesafeleri</a:t>
                      </a:r>
                      <a:endParaRPr lang="tr-T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838512"/>
                  </a:ext>
                </a:extLst>
              </a:tr>
              <a:tr h="55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Kısa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Kısa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Orta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Orta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Uzun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Uzun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173756"/>
                  </a:ext>
                </a:extLst>
              </a:tr>
              <a:tr h="55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52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62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63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65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758738"/>
                  </a:ext>
                </a:extLst>
              </a:tr>
              <a:tr h="55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46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60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66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67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136774"/>
                  </a:ext>
                </a:extLst>
              </a:tr>
              <a:tr h="55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38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60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69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63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755922"/>
                  </a:ext>
                </a:extLst>
              </a:tr>
              <a:tr h="55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59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55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66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66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235294"/>
                  </a:ext>
                </a:extLst>
              </a:tr>
              <a:tr h="55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57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52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68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Times New Roman" panose="02020603050405020304" pitchFamily="18" charset="0"/>
                        </a:rPr>
                        <a:t>66</a:t>
                      </a:r>
                      <a:endParaRPr lang="tr-TR" sz="2400" b="0" baseline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67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465" y="-598515"/>
            <a:ext cx="10141527" cy="81547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1217" y="1820483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31183" y="1812172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96200" y="1820483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52758" y="1803861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9722" y="2036613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523" y="-648393"/>
            <a:ext cx="9370522" cy="823791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620298" y="2214859"/>
            <a:ext cx="3438352" cy="19082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2000" b="1" dirty="0"/>
              <a:t>GAKT	: </a:t>
            </a:r>
            <a:r>
              <a:rPr lang="tr-TR" sz="2000" dirty="0"/>
              <a:t>Gruplar arası kareler toplamıdır. Her grubun ortalamasının genel ortalamadan farklarının kareleri toplanarak elde edilir.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848897" y="3907322"/>
            <a:ext cx="3209753" cy="31393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2000" b="1" dirty="0"/>
              <a:t>Genel Ortalama	: </a:t>
            </a:r>
            <a:r>
              <a:rPr lang="tr-TR" sz="2000" dirty="0"/>
              <a:t>İncelenen tüm bireylerin aldıkları değerlerin toplanıp incelenen birey sayısına bölünmesiyle elde edilir.</a:t>
            </a:r>
          </a:p>
          <a:p>
            <a:r>
              <a:rPr lang="tr-TR" sz="2000" b="1" dirty="0"/>
              <a:t>  </a:t>
            </a:r>
            <a:endParaRPr lang="tr-TR" sz="2000" dirty="0"/>
          </a:p>
          <a:p>
            <a:r>
              <a:rPr lang="tr-TR" sz="2000" b="1" dirty="0"/>
              <a:t>Grup Ortalaması : </a:t>
            </a:r>
            <a:r>
              <a:rPr lang="tr-TR" sz="2000" dirty="0"/>
              <a:t>İncelenen grupların ayrı ayrı ortalamasıdır. 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620298" y="151277"/>
            <a:ext cx="3438352" cy="19082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GnKT</a:t>
            </a:r>
            <a:r>
              <a:rPr lang="tr-TR" sz="2000" b="1" dirty="0"/>
              <a:t>	:    </a:t>
            </a:r>
            <a:r>
              <a:rPr lang="tr-TR" sz="2000" dirty="0"/>
              <a:t>Genel kareler toplamıdır. İncelenen bütün bireylerin aldıkları değerlerin genel ortalamadan farklarının kareleri toplanarak elde edilir.</a:t>
            </a:r>
          </a:p>
          <a:p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5345084" y="1371600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83927" y="2394064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45084" y="2892516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" y="0"/>
            <a:ext cx="91369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76852" y="3582784"/>
            <a:ext cx="648392" cy="266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572000" y="4921134"/>
            <a:ext cx="40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tr-TR" sz="1100" dirty="0" smtClean="0">
                <a:solidFill>
                  <a:schemeClr val="accent2">
                    <a:lumMod val="50000"/>
                  </a:schemeClr>
                </a:solidFill>
              </a:rPr>
              <a:t>2;27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=3,35  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</a:rPr>
              <a:t>Fh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&gt;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</a:rPr>
              <a:t>Ft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</a:rPr>
              <a:t>Ho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</a:rPr>
              <a:t>Red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en az biri farklı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9" y="669380"/>
            <a:ext cx="10029100" cy="610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0"/>
            <a:ext cx="9964782" cy="67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8395177" cy="1725172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3175"/>
            <a:ext cx="10926109" cy="67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9376" cy="216266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Varyans</a:t>
            </a:r>
            <a:r>
              <a:rPr lang="tr-TR" dirty="0"/>
              <a:t> analizinde </a:t>
            </a:r>
            <a:r>
              <a:rPr lang="tr-TR" dirty="0" err="1"/>
              <a:t>Ho</a:t>
            </a:r>
            <a:r>
              <a:rPr lang="tr-TR" dirty="0"/>
              <a:t> hipotezi reddedildiğinde, bir başka ifade ile gruplar farklı bulunduğunda farklılığı hangi grubun ortaya çıkardığını belirlemek için geliştirilen yöntemlerden en çok kullanılanları</a:t>
            </a:r>
          </a:p>
          <a:p>
            <a:r>
              <a:rPr lang="tr-TR" dirty="0"/>
              <a:t> </a:t>
            </a:r>
          </a:p>
          <a:p>
            <a:pPr lvl="0"/>
            <a:r>
              <a:rPr lang="tr-TR" dirty="0"/>
              <a:t>En küçük önemli fark yöntemi (LSD)</a:t>
            </a:r>
          </a:p>
          <a:p>
            <a:pPr lvl="0"/>
            <a:r>
              <a:rPr lang="tr-TR" dirty="0" err="1"/>
              <a:t>Duncan</a:t>
            </a:r>
            <a:r>
              <a:rPr lang="tr-TR" dirty="0"/>
              <a:t> yöntemi (grupları alt gruplara sınıflama işlemi </a:t>
            </a:r>
          </a:p>
          <a:p>
            <a:pPr lvl="0"/>
            <a:r>
              <a:rPr lang="tr-TR" dirty="0" err="1"/>
              <a:t>Tukey</a:t>
            </a:r>
            <a:r>
              <a:rPr lang="tr-TR" dirty="0"/>
              <a:t> yöntemi (denek sayılarının eşit olduğu durumlarda)</a:t>
            </a:r>
          </a:p>
          <a:p>
            <a:pPr lvl="0"/>
            <a:r>
              <a:rPr lang="tr-TR" dirty="0" err="1"/>
              <a:t>Dunnett</a:t>
            </a:r>
            <a:r>
              <a:rPr lang="tr-TR" dirty="0"/>
              <a:t> yöntemi (deney gruplarını kontrol grubu ile karşılaştırmak için)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6" y="-991189"/>
            <a:ext cx="8068083" cy="28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>
            <a:off x="4222865" y="806335"/>
            <a:ext cx="4971011" cy="24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222865" y="1130531"/>
            <a:ext cx="4971011" cy="49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9562861" y="682118"/>
            <a:ext cx="134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Sütun</a:t>
            </a:r>
          </a:p>
          <a:p>
            <a:r>
              <a:rPr lang="tr-TR" dirty="0" smtClean="0"/>
              <a:t>Satır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07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2047" y="1293223"/>
            <a:ext cx="11752730" cy="52322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VARYANS ANALİZİ</a:t>
            </a:r>
            <a:endParaRPr lang="tr-TR" sz="4000" dirty="0"/>
          </a:p>
          <a:p>
            <a:r>
              <a:rPr lang="tr-TR" sz="2800" dirty="0"/>
              <a:t> </a:t>
            </a:r>
          </a:p>
          <a:p>
            <a:r>
              <a:rPr lang="tr-TR" sz="4400" dirty="0" smtClean="0"/>
              <a:t>Normal dağılım özelliği gösteren ve ölçümle </a:t>
            </a:r>
            <a:r>
              <a:rPr lang="tr-TR" sz="4400" dirty="0"/>
              <a:t>belirtilen bir </a:t>
            </a:r>
            <a:r>
              <a:rPr lang="tr-TR" sz="4400" dirty="0" smtClean="0"/>
              <a:t>değişken </a:t>
            </a:r>
            <a:r>
              <a:rPr lang="tr-TR" sz="4400" dirty="0"/>
              <a:t>yönünden ikiden çok bağımsız grup fark olup olmadığını test </a:t>
            </a:r>
            <a:r>
              <a:rPr lang="tr-TR" sz="4400" dirty="0" smtClean="0"/>
              <a:t>etmek </a:t>
            </a:r>
            <a:r>
              <a:rPr lang="tr-TR" sz="4400" dirty="0"/>
              <a:t>için kullanılan bir yöntemdir. </a:t>
            </a:r>
          </a:p>
          <a:p>
            <a:r>
              <a:rPr lang="tr-TR" sz="4400" dirty="0"/>
              <a:t> 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70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amuk 3"/>
          <p:cNvSpPr/>
          <p:nvPr/>
        </p:nvSpPr>
        <p:spPr>
          <a:xfrm>
            <a:off x="1047404" y="2369124"/>
            <a:ext cx="1778924" cy="179554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n</a:t>
            </a:r>
            <a:r>
              <a:rPr lang="tr-TR" sz="2400" baseline="-25000" dirty="0" smtClean="0"/>
              <a:t>1</a:t>
            </a:r>
          </a:p>
          <a:p>
            <a:pPr algn="ctr"/>
            <a:r>
              <a:rPr lang="tr-TR" sz="2400" dirty="0" smtClean="0"/>
              <a:t>X</a:t>
            </a:r>
            <a:r>
              <a:rPr lang="tr-TR" sz="2400" baseline="-25000" dirty="0" smtClean="0"/>
              <a:t>1</a:t>
            </a:r>
          </a:p>
          <a:p>
            <a:pPr algn="ctr"/>
            <a:r>
              <a:rPr lang="tr-TR" sz="2400" dirty="0" smtClean="0"/>
              <a:t>S</a:t>
            </a:r>
            <a:r>
              <a:rPr lang="tr-TR" sz="2400" baseline="30000" dirty="0" smtClean="0"/>
              <a:t>2</a:t>
            </a:r>
            <a:r>
              <a:rPr lang="tr-TR" sz="2400" baseline="-25000" dirty="0" smtClean="0"/>
              <a:t>1</a:t>
            </a:r>
            <a:endParaRPr lang="tr-TR" sz="2400" baseline="-25000" dirty="0"/>
          </a:p>
        </p:txBody>
      </p:sp>
      <p:sp>
        <p:nvSpPr>
          <p:cNvPr id="5" name="Yamuk 4"/>
          <p:cNvSpPr/>
          <p:nvPr/>
        </p:nvSpPr>
        <p:spPr>
          <a:xfrm>
            <a:off x="5090159" y="2369124"/>
            <a:ext cx="1778924" cy="179554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n</a:t>
            </a:r>
            <a:r>
              <a:rPr lang="tr-TR" sz="2400" baseline="-25000" dirty="0" smtClean="0"/>
              <a:t>2</a:t>
            </a:r>
          </a:p>
          <a:p>
            <a:pPr algn="ctr"/>
            <a:r>
              <a:rPr lang="tr-TR" sz="2400" dirty="0" smtClean="0"/>
              <a:t>X</a:t>
            </a:r>
            <a:r>
              <a:rPr lang="tr-TR" sz="2400" baseline="-25000" dirty="0" smtClean="0"/>
              <a:t>2</a:t>
            </a:r>
          </a:p>
          <a:p>
            <a:pPr algn="ctr"/>
            <a:r>
              <a:rPr lang="tr-TR" sz="2400" dirty="0" smtClean="0"/>
              <a:t>S</a:t>
            </a:r>
            <a:r>
              <a:rPr lang="tr-TR" sz="2400" baseline="30000" dirty="0" smtClean="0"/>
              <a:t>2</a:t>
            </a:r>
            <a:r>
              <a:rPr lang="tr-TR" sz="2400" baseline="-25000" dirty="0" smtClean="0"/>
              <a:t>2</a:t>
            </a:r>
            <a:endParaRPr lang="tr-TR" sz="2400" baseline="-25000" dirty="0"/>
          </a:p>
        </p:txBody>
      </p:sp>
      <p:sp>
        <p:nvSpPr>
          <p:cNvPr id="6" name="Yamuk 5"/>
          <p:cNvSpPr/>
          <p:nvPr/>
        </p:nvSpPr>
        <p:spPr>
          <a:xfrm>
            <a:off x="9263149" y="2369126"/>
            <a:ext cx="1778924" cy="179554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n</a:t>
            </a:r>
            <a:r>
              <a:rPr lang="tr-TR" sz="2400" baseline="-25000" dirty="0" smtClean="0"/>
              <a:t>3</a:t>
            </a:r>
          </a:p>
          <a:p>
            <a:pPr algn="ctr"/>
            <a:r>
              <a:rPr lang="tr-TR" sz="2400" dirty="0" smtClean="0"/>
              <a:t>X</a:t>
            </a:r>
            <a:r>
              <a:rPr lang="tr-TR" sz="2400" baseline="-25000" dirty="0" smtClean="0"/>
              <a:t>3</a:t>
            </a:r>
          </a:p>
          <a:p>
            <a:pPr algn="ctr"/>
            <a:r>
              <a:rPr lang="tr-TR" sz="2400" dirty="0" smtClean="0"/>
              <a:t>S</a:t>
            </a:r>
            <a:r>
              <a:rPr lang="tr-TR" sz="2400" baseline="30000" dirty="0" smtClean="0"/>
              <a:t>2</a:t>
            </a:r>
            <a:r>
              <a:rPr lang="tr-TR" sz="2400" baseline="-25000" dirty="0" smtClean="0"/>
              <a:t>3</a:t>
            </a:r>
            <a:endParaRPr lang="tr-TR" sz="2400" baseline="-250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76993" y="1288472"/>
            <a:ext cx="2119746" cy="68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Kontrol Grubu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919748" y="1288472"/>
            <a:ext cx="2119746" cy="68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Hipotroit</a:t>
            </a:r>
            <a:r>
              <a:rPr lang="tr-TR" dirty="0" smtClean="0"/>
              <a:t> Grubu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8962503" y="1288472"/>
            <a:ext cx="2119746" cy="68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Hipertroit</a:t>
            </a:r>
            <a:r>
              <a:rPr lang="tr-TR" dirty="0" smtClean="0"/>
              <a:t> Grubu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1778924" y="3266898"/>
            <a:ext cx="157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/>
        </p:nvSpPr>
        <p:spPr>
          <a:xfrm>
            <a:off x="1936866" y="4771505"/>
            <a:ext cx="68330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H</a:t>
            </a:r>
            <a:r>
              <a:rPr lang="tr-TR" sz="2000" dirty="0" err="1" smtClean="0"/>
              <a:t>o</a:t>
            </a:r>
            <a:r>
              <a:rPr lang="tr-TR" sz="3200" dirty="0" smtClean="0"/>
              <a:t>:   </a:t>
            </a:r>
            <a:r>
              <a:rPr lang="tr-TR" sz="3200" dirty="0" err="1" smtClean="0"/>
              <a:t>X</a:t>
            </a:r>
            <a:r>
              <a:rPr lang="tr-TR" sz="2000" dirty="0" err="1" smtClean="0"/>
              <a:t>Kontrol</a:t>
            </a:r>
            <a:r>
              <a:rPr lang="tr-TR" sz="3200" dirty="0" smtClean="0"/>
              <a:t>=</a:t>
            </a:r>
            <a:r>
              <a:rPr lang="tr-TR" sz="3200" dirty="0" err="1" smtClean="0"/>
              <a:t>X</a:t>
            </a:r>
            <a:r>
              <a:rPr lang="tr-TR" sz="2000" dirty="0" err="1" smtClean="0"/>
              <a:t>hipo</a:t>
            </a:r>
            <a:r>
              <a:rPr lang="tr-TR" sz="2000" dirty="0" smtClean="0"/>
              <a:t>                            </a:t>
            </a:r>
            <a:r>
              <a:rPr lang="el-GR" sz="2000" dirty="0" smtClean="0"/>
              <a:t>α</a:t>
            </a:r>
            <a:r>
              <a:rPr lang="tr-TR" sz="2000" dirty="0" smtClean="0"/>
              <a:t>=0,05</a:t>
            </a:r>
          </a:p>
          <a:p>
            <a:r>
              <a:rPr lang="tr-TR" sz="3200" dirty="0" err="1" smtClean="0"/>
              <a:t>H</a:t>
            </a:r>
            <a:r>
              <a:rPr lang="tr-TR" sz="2000" dirty="0" err="1" smtClean="0"/>
              <a:t>o</a:t>
            </a:r>
            <a:r>
              <a:rPr lang="tr-TR" sz="3200" dirty="0" smtClean="0"/>
              <a:t>:   </a:t>
            </a:r>
            <a:r>
              <a:rPr lang="tr-TR" sz="3200" dirty="0" err="1" smtClean="0"/>
              <a:t>X</a:t>
            </a:r>
            <a:r>
              <a:rPr lang="tr-TR" sz="2000" dirty="0" err="1" smtClean="0"/>
              <a:t>Kontrol</a:t>
            </a:r>
            <a:r>
              <a:rPr lang="tr-TR" sz="3200" dirty="0" smtClean="0"/>
              <a:t>=</a:t>
            </a:r>
            <a:r>
              <a:rPr lang="tr-TR" sz="3200" dirty="0" err="1" smtClean="0"/>
              <a:t>X</a:t>
            </a:r>
            <a:r>
              <a:rPr lang="tr-TR" sz="2000" dirty="0" err="1" smtClean="0"/>
              <a:t>Hiper</a:t>
            </a:r>
            <a:r>
              <a:rPr lang="tr-TR" sz="2000" dirty="0" smtClean="0"/>
              <a:t>	                          </a:t>
            </a:r>
            <a:r>
              <a:rPr lang="el-GR" sz="2000" dirty="0" smtClean="0"/>
              <a:t>α</a:t>
            </a:r>
            <a:r>
              <a:rPr lang="tr-TR" sz="2000" dirty="0"/>
              <a:t>=0,05</a:t>
            </a:r>
          </a:p>
          <a:p>
            <a:r>
              <a:rPr lang="tr-TR" sz="3200" dirty="0" err="1" smtClean="0"/>
              <a:t>H</a:t>
            </a:r>
            <a:r>
              <a:rPr lang="tr-TR" sz="2000" dirty="0" err="1" smtClean="0"/>
              <a:t>o</a:t>
            </a:r>
            <a:r>
              <a:rPr lang="tr-TR" sz="3200" dirty="0" smtClean="0"/>
              <a:t>:   </a:t>
            </a:r>
            <a:r>
              <a:rPr lang="tr-TR" sz="3200" dirty="0" err="1" smtClean="0"/>
              <a:t>X</a:t>
            </a:r>
            <a:r>
              <a:rPr lang="tr-TR" sz="2000" dirty="0" err="1" smtClean="0"/>
              <a:t>Hipo</a:t>
            </a:r>
            <a:r>
              <a:rPr lang="tr-TR" sz="3200" dirty="0" smtClean="0"/>
              <a:t>=</a:t>
            </a:r>
            <a:r>
              <a:rPr lang="tr-TR" sz="3200" dirty="0" err="1" smtClean="0"/>
              <a:t>X</a:t>
            </a:r>
            <a:r>
              <a:rPr lang="tr-TR" sz="2000" dirty="0" err="1" smtClean="0"/>
              <a:t>hiper</a:t>
            </a:r>
            <a:r>
              <a:rPr lang="tr-TR" sz="2000" dirty="0" smtClean="0"/>
              <a:t> 		           </a:t>
            </a:r>
            <a:r>
              <a:rPr lang="el-GR" sz="2000" dirty="0" smtClean="0"/>
              <a:t>α</a:t>
            </a:r>
            <a:r>
              <a:rPr lang="tr-TR" sz="2000" dirty="0"/>
              <a:t>=0,05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673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tr-TR" dirty="0" err="1" smtClean="0"/>
              <a:t>Varyans</a:t>
            </a:r>
            <a:r>
              <a:rPr lang="tr-TR" dirty="0" smtClean="0"/>
              <a:t> analizi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err="1"/>
              <a:t>Varyans</a:t>
            </a:r>
            <a:r>
              <a:rPr lang="tr-TR" sz="3200" dirty="0"/>
              <a:t> analizi tek yönlü, iki yönlü ya da çok yönlü olarak uygulanabilir.</a:t>
            </a:r>
          </a:p>
          <a:p>
            <a:r>
              <a:rPr lang="tr-TR" sz="3200" dirty="0" smtClean="0"/>
              <a:t>Buzağı </a:t>
            </a:r>
            <a:r>
              <a:rPr lang="tr-TR" sz="3200" dirty="0"/>
              <a:t>doğum ağırlığını etkileyecek bazı değişkenler </a:t>
            </a:r>
            <a:r>
              <a:rPr lang="tr-TR" sz="3200" dirty="0" smtClean="0"/>
              <a:t>ana </a:t>
            </a:r>
            <a:r>
              <a:rPr lang="tr-TR" sz="3200" dirty="0"/>
              <a:t>yaşı, </a:t>
            </a:r>
            <a:r>
              <a:rPr lang="tr-TR" sz="3200" dirty="0" smtClean="0"/>
              <a:t>mevsim</a:t>
            </a:r>
            <a:endParaRPr lang="tr-TR" sz="3200" dirty="0"/>
          </a:p>
          <a:p>
            <a:r>
              <a:rPr lang="tr-TR" sz="3200" dirty="0"/>
              <a:t> ve </a:t>
            </a:r>
            <a:r>
              <a:rPr lang="tr-TR" sz="3200" dirty="0" smtClean="0"/>
              <a:t>buzağının </a:t>
            </a:r>
            <a:r>
              <a:rPr lang="tr-TR" sz="3200" dirty="0"/>
              <a:t>cinsiyeti olsun. Sadece </a:t>
            </a:r>
            <a:r>
              <a:rPr lang="tr-TR" sz="3200" dirty="0" smtClean="0"/>
              <a:t>ana </a:t>
            </a:r>
            <a:r>
              <a:rPr lang="tr-TR" sz="3200" dirty="0"/>
              <a:t>yaşının </a:t>
            </a:r>
            <a:r>
              <a:rPr lang="tr-TR" sz="3200" dirty="0" smtClean="0"/>
              <a:t>buzağı </a:t>
            </a:r>
            <a:r>
              <a:rPr lang="tr-TR" sz="3200" dirty="0"/>
              <a:t>doğum ağırlığını etkileyip etkilemediğini araştırmak için </a:t>
            </a:r>
            <a:r>
              <a:rPr lang="tr-TR" sz="3200" dirty="0" smtClean="0"/>
              <a:t>ana </a:t>
            </a:r>
            <a:r>
              <a:rPr lang="tr-TR" sz="3200" dirty="0"/>
              <a:t>yaşını </a:t>
            </a:r>
            <a:r>
              <a:rPr lang="tr-TR" sz="3200" dirty="0"/>
              <a:t>1</a:t>
            </a:r>
            <a:r>
              <a:rPr lang="tr-TR" sz="3200" dirty="0" smtClean="0"/>
              <a:t>,  2-4, </a:t>
            </a:r>
            <a:r>
              <a:rPr lang="tr-TR" sz="3200" dirty="0"/>
              <a:t>ve </a:t>
            </a:r>
            <a:r>
              <a:rPr lang="tr-TR" sz="3200" dirty="0" smtClean="0"/>
              <a:t>4+ </a:t>
            </a:r>
            <a:r>
              <a:rPr lang="tr-TR" sz="3200" dirty="0"/>
              <a:t>olarak üç grupta toplayarak oluşturulacak düzen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0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43890" y="2381943"/>
            <a:ext cx="11247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				         </a:t>
            </a:r>
            <a:r>
              <a:rPr lang="tr-TR" sz="3600" dirty="0" smtClean="0"/>
              <a:t>Ana </a:t>
            </a:r>
            <a:r>
              <a:rPr lang="tr-TR" sz="3600" dirty="0"/>
              <a:t>Yaşı</a:t>
            </a:r>
          </a:p>
          <a:p>
            <a:r>
              <a:rPr lang="tr-TR" sz="3600" u="sng" dirty="0" smtClean="0"/>
              <a:t>	1 Yaşlı (kg)</a:t>
            </a:r>
            <a:r>
              <a:rPr lang="tr-TR" sz="3600" dirty="0"/>
              <a:t>		</a:t>
            </a:r>
            <a:r>
              <a:rPr lang="tr-TR" sz="3600" u="sng" dirty="0" smtClean="0"/>
              <a:t>2-4 Yaşlı (kg)</a:t>
            </a:r>
            <a:r>
              <a:rPr lang="tr-TR" sz="3600" dirty="0"/>
              <a:t>	</a:t>
            </a:r>
            <a:r>
              <a:rPr lang="tr-TR" sz="3600" dirty="0" smtClean="0"/>
              <a:t>	</a:t>
            </a:r>
            <a:r>
              <a:rPr lang="tr-TR" sz="3600" u="sng" dirty="0" smtClean="0"/>
              <a:t>&gt;4 Yaşlı (kg)</a:t>
            </a:r>
            <a:endParaRPr lang="tr-TR" sz="3600" dirty="0"/>
          </a:p>
          <a:p>
            <a:r>
              <a:rPr lang="tr-TR" sz="3600" dirty="0" smtClean="0"/>
              <a:t>	32</a:t>
            </a:r>
            <a:r>
              <a:rPr lang="tr-TR" sz="3600" dirty="0"/>
              <a:t>		</a:t>
            </a:r>
            <a:r>
              <a:rPr lang="tr-TR" sz="3600" dirty="0" smtClean="0"/>
              <a:t>	   	34</a:t>
            </a:r>
            <a:r>
              <a:rPr lang="tr-TR" sz="3600" dirty="0"/>
              <a:t>		</a:t>
            </a:r>
            <a:r>
              <a:rPr lang="tr-TR" sz="3600" dirty="0" smtClean="0"/>
              <a:t>	    	34</a:t>
            </a:r>
            <a:endParaRPr lang="tr-TR" sz="3600" dirty="0"/>
          </a:p>
          <a:p>
            <a:r>
              <a:rPr lang="tr-TR" sz="3600" dirty="0" smtClean="0"/>
              <a:t>	33</a:t>
            </a:r>
            <a:r>
              <a:rPr lang="tr-TR" sz="3600" dirty="0"/>
              <a:t>			</a:t>
            </a:r>
            <a:r>
              <a:rPr lang="tr-TR" sz="3600" dirty="0" smtClean="0"/>
              <a:t>   	33</a:t>
            </a:r>
            <a:r>
              <a:rPr lang="tr-TR" sz="3600" dirty="0"/>
              <a:t>	</a:t>
            </a:r>
            <a:r>
              <a:rPr lang="tr-TR" sz="3600" dirty="0" smtClean="0"/>
              <a:t>		    	37</a:t>
            </a:r>
            <a:endParaRPr lang="tr-TR" sz="3600" dirty="0"/>
          </a:p>
          <a:p>
            <a:r>
              <a:rPr lang="tr-TR" sz="3600" dirty="0" smtClean="0"/>
              <a:t>	30</a:t>
            </a:r>
            <a:r>
              <a:rPr lang="tr-TR" sz="3600" dirty="0"/>
              <a:t>			</a:t>
            </a:r>
            <a:r>
              <a:rPr lang="tr-TR" sz="3600" dirty="0" smtClean="0"/>
              <a:t>   	32</a:t>
            </a:r>
            <a:r>
              <a:rPr lang="tr-TR" sz="3600" dirty="0"/>
              <a:t>	</a:t>
            </a:r>
            <a:r>
              <a:rPr lang="tr-TR" sz="3600" dirty="0" smtClean="0"/>
              <a:t>		    	33</a:t>
            </a:r>
            <a:endParaRPr lang="tr-TR" sz="3600" dirty="0"/>
          </a:p>
          <a:p>
            <a:r>
              <a:rPr lang="tr-TR" sz="3600" dirty="0" smtClean="0"/>
              <a:t>	____</a:t>
            </a:r>
            <a:r>
              <a:rPr lang="tr-TR" sz="3600" dirty="0"/>
              <a:t>		</a:t>
            </a:r>
            <a:r>
              <a:rPr lang="tr-TR" sz="3600" dirty="0" smtClean="0"/>
              <a:t>		____</a:t>
            </a:r>
            <a:r>
              <a:rPr lang="tr-TR" sz="3600" dirty="0"/>
              <a:t>		</a:t>
            </a:r>
            <a:r>
              <a:rPr lang="tr-TR" sz="3600" dirty="0" smtClean="0"/>
              <a:t>	 	 ___</a:t>
            </a:r>
            <a:endParaRPr lang="tr-TR" sz="3600" dirty="0"/>
          </a:p>
          <a:p>
            <a:r>
              <a:rPr lang="tr-TR" sz="3600" dirty="0"/>
              <a:t> </a:t>
            </a:r>
            <a:r>
              <a:rPr lang="tr-TR" sz="3600" dirty="0" smtClean="0"/>
              <a:t> 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Tek Yönlü </a:t>
            </a:r>
            <a:r>
              <a:rPr lang="tr-TR" sz="4000" dirty="0" err="1" smtClean="0"/>
              <a:t>Varyans</a:t>
            </a:r>
            <a:r>
              <a:rPr lang="tr-TR" sz="4000" dirty="0" smtClean="0"/>
              <a:t> Analizi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0992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54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İki Yönlü </a:t>
            </a:r>
            <a:r>
              <a:rPr lang="tr-TR" dirty="0" err="1" smtClean="0"/>
              <a:t>Varyans</a:t>
            </a:r>
            <a:r>
              <a:rPr lang="tr-TR" dirty="0" smtClean="0"/>
              <a:t> Analizi</a:t>
            </a:r>
            <a:br>
              <a:rPr lang="tr-TR" dirty="0" smtClean="0"/>
            </a:br>
            <a:r>
              <a:rPr lang="tr-TR" sz="2700" dirty="0" smtClean="0"/>
              <a:t>Ana </a:t>
            </a:r>
            <a:r>
              <a:rPr lang="tr-TR" sz="2700" dirty="0"/>
              <a:t>yaşına ek olarak mevsimin doğum ağırlığını etkileyip etkilemediği incelenmek istenirse bu durumda iki yönlü </a:t>
            </a:r>
            <a:r>
              <a:rPr lang="tr-TR" sz="2700" dirty="0" err="1"/>
              <a:t>varyans</a:t>
            </a:r>
            <a:r>
              <a:rPr lang="tr-TR" sz="2700" dirty="0"/>
              <a:t> analizi uygulanır.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 					</a:t>
            </a:r>
            <a:r>
              <a:rPr lang="tr-TR" sz="4400" dirty="0"/>
              <a:t> Ana Yaşı</a:t>
            </a:r>
          </a:p>
          <a:p>
            <a:r>
              <a:rPr lang="tr-TR" sz="4000" dirty="0"/>
              <a:t>Mevsim		</a:t>
            </a:r>
            <a:r>
              <a:rPr lang="tr-TR" sz="4000" u="sng" dirty="0"/>
              <a:t>1 Yaşlı (kg)</a:t>
            </a:r>
            <a:r>
              <a:rPr lang="tr-TR" sz="4000" dirty="0"/>
              <a:t>		</a:t>
            </a:r>
            <a:r>
              <a:rPr lang="tr-TR" sz="4000" u="sng" dirty="0"/>
              <a:t>2-4 Yaşlı (kg)</a:t>
            </a:r>
            <a:r>
              <a:rPr lang="tr-TR" sz="4000" dirty="0"/>
              <a:t>	</a:t>
            </a:r>
            <a:r>
              <a:rPr lang="tr-TR" sz="4000" u="sng" dirty="0"/>
              <a:t>&gt;4 Yaşlı (kg)</a:t>
            </a:r>
            <a:endParaRPr lang="tr-TR" sz="4000" dirty="0"/>
          </a:p>
          <a:p>
            <a:r>
              <a:rPr lang="tr-TR" sz="4000" dirty="0"/>
              <a:t>		</a:t>
            </a:r>
            <a:r>
              <a:rPr lang="tr-TR" sz="4000" dirty="0" smtClean="0"/>
              <a:t>	32</a:t>
            </a:r>
            <a:r>
              <a:rPr lang="tr-TR" sz="4000" dirty="0"/>
              <a:t>			35		36</a:t>
            </a:r>
          </a:p>
          <a:p>
            <a:r>
              <a:rPr lang="tr-TR" sz="4000" dirty="0"/>
              <a:t>Yaz		</a:t>
            </a:r>
            <a:r>
              <a:rPr lang="tr-TR" sz="4000" dirty="0" smtClean="0"/>
              <a:t>	33</a:t>
            </a:r>
            <a:r>
              <a:rPr lang="tr-TR" sz="4000" dirty="0"/>
              <a:t>			34		38</a:t>
            </a:r>
          </a:p>
          <a:p>
            <a:r>
              <a:rPr lang="tr-TR" sz="4000" dirty="0"/>
              <a:t>		</a:t>
            </a:r>
            <a:r>
              <a:rPr lang="tr-TR" sz="4000" dirty="0" smtClean="0"/>
              <a:t>	29</a:t>
            </a:r>
            <a:r>
              <a:rPr lang="tr-TR" sz="4000" dirty="0"/>
              <a:t>			36		40</a:t>
            </a:r>
          </a:p>
          <a:p>
            <a:r>
              <a:rPr lang="tr-TR" sz="4000" dirty="0"/>
              <a:t>		</a:t>
            </a:r>
            <a:r>
              <a:rPr lang="tr-TR" sz="4000" dirty="0" smtClean="0"/>
              <a:t>	___</a:t>
            </a:r>
            <a:r>
              <a:rPr lang="tr-TR" sz="4000" dirty="0"/>
              <a:t>			___		___</a:t>
            </a:r>
          </a:p>
          <a:p>
            <a:r>
              <a:rPr lang="tr-TR" sz="4000" dirty="0"/>
              <a:t> </a:t>
            </a:r>
            <a:r>
              <a:rPr lang="tr-TR" sz="4000" dirty="0" smtClean="0"/>
              <a:t>		</a:t>
            </a:r>
            <a:endParaRPr lang="tr-TR" sz="4000" dirty="0"/>
          </a:p>
          <a:p>
            <a:r>
              <a:rPr lang="tr-TR" sz="4000" dirty="0"/>
              <a:t>Kış		</a:t>
            </a:r>
            <a:r>
              <a:rPr lang="tr-TR" sz="4000" dirty="0" smtClean="0"/>
              <a:t>	32</a:t>
            </a:r>
            <a:r>
              <a:rPr lang="tr-TR" sz="4000" dirty="0"/>
              <a:t>			33		42</a:t>
            </a:r>
          </a:p>
          <a:p>
            <a:r>
              <a:rPr lang="tr-TR" sz="4000" dirty="0"/>
              <a:t>		</a:t>
            </a:r>
            <a:r>
              <a:rPr lang="tr-TR" sz="4000" dirty="0" smtClean="0"/>
              <a:t>	34</a:t>
            </a:r>
            <a:r>
              <a:rPr lang="tr-TR" sz="4000" dirty="0"/>
              <a:t>			38		40</a:t>
            </a:r>
          </a:p>
          <a:p>
            <a:r>
              <a:rPr lang="tr-TR" sz="4000" dirty="0"/>
              <a:t>		</a:t>
            </a:r>
            <a:r>
              <a:rPr lang="tr-TR" sz="4000" dirty="0" smtClean="0"/>
              <a:t>	34</a:t>
            </a:r>
            <a:r>
              <a:rPr lang="tr-TR" sz="4000" dirty="0"/>
              <a:t>			37		39</a:t>
            </a:r>
          </a:p>
          <a:p>
            <a:r>
              <a:rPr lang="tr-TR" sz="4000" dirty="0"/>
              <a:t>		</a:t>
            </a:r>
            <a:r>
              <a:rPr lang="tr-TR" sz="4000" dirty="0" smtClean="0"/>
              <a:t>	___</a:t>
            </a:r>
            <a:r>
              <a:rPr lang="tr-TR" sz="4000" dirty="0"/>
              <a:t>			___		___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8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31965" y="940526"/>
            <a:ext cx="1070808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Anne yaşı, anne eğitimine ek olarak bebeğin cinsiyeti de analize katıldığında üç yönlü </a:t>
            </a:r>
            <a:r>
              <a:rPr lang="tr-TR" sz="2400" dirty="0" err="1"/>
              <a:t>varyans</a:t>
            </a:r>
            <a:r>
              <a:rPr lang="tr-TR" sz="2400" dirty="0"/>
              <a:t> analizi kullanılır.</a:t>
            </a:r>
          </a:p>
          <a:p>
            <a:r>
              <a:rPr lang="tr-TR" sz="2400" dirty="0"/>
              <a:t> </a:t>
            </a:r>
          </a:p>
          <a:p>
            <a:r>
              <a:rPr lang="tr-TR" sz="3000" dirty="0" smtClean="0"/>
              <a:t>					  Ana </a:t>
            </a:r>
            <a:r>
              <a:rPr lang="tr-TR" sz="3000" dirty="0"/>
              <a:t>yaşı</a:t>
            </a:r>
          </a:p>
          <a:p>
            <a:r>
              <a:rPr lang="tr-TR" sz="3000" u="sng" dirty="0" smtClean="0"/>
              <a:t>Mevsim </a:t>
            </a:r>
            <a:r>
              <a:rPr lang="tr-TR" sz="3000" u="sng" dirty="0" smtClean="0"/>
              <a:t>1 Yaşlı (kg)</a:t>
            </a:r>
            <a:r>
              <a:rPr lang="tr-TR" sz="3000" dirty="0"/>
              <a:t>		</a:t>
            </a:r>
            <a:r>
              <a:rPr lang="tr-TR" sz="3000" u="sng" dirty="0" smtClean="0"/>
              <a:t>2-4 Yaşlı (kg)</a:t>
            </a:r>
            <a:r>
              <a:rPr lang="tr-TR" sz="3000" dirty="0"/>
              <a:t>	</a:t>
            </a:r>
            <a:r>
              <a:rPr lang="tr-TR" sz="3000" u="sng" dirty="0" smtClean="0"/>
              <a:t>&gt;4 Yaşlı (kg)</a:t>
            </a:r>
            <a:endParaRPr lang="tr-TR" sz="3000" dirty="0"/>
          </a:p>
          <a:p>
            <a:r>
              <a:rPr lang="tr-TR" sz="3000" dirty="0" smtClean="0"/>
              <a:t>	Yaz</a:t>
            </a:r>
            <a:r>
              <a:rPr lang="tr-TR" sz="3000" dirty="0"/>
              <a:t>	</a:t>
            </a:r>
            <a:r>
              <a:rPr lang="tr-TR" sz="3000" u="sng" dirty="0" smtClean="0"/>
              <a:t>E</a:t>
            </a:r>
            <a:r>
              <a:rPr lang="tr-TR" sz="3000" dirty="0" smtClean="0"/>
              <a:t>    </a:t>
            </a:r>
            <a:r>
              <a:rPr lang="tr-TR" sz="3000" u="sng" dirty="0"/>
              <a:t>D</a:t>
            </a:r>
            <a:r>
              <a:rPr lang="tr-TR" sz="3000" dirty="0"/>
              <a:t>		</a:t>
            </a:r>
            <a:r>
              <a:rPr lang="tr-TR" sz="3000" dirty="0" smtClean="0"/>
              <a:t>		</a:t>
            </a:r>
            <a:r>
              <a:rPr lang="tr-TR" sz="3000" u="sng" dirty="0" smtClean="0"/>
              <a:t>E  </a:t>
            </a:r>
            <a:r>
              <a:rPr lang="tr-TR" sz="3000" dirty="0" smtClean="0"/>
              <a:t>  </a:t>
            </a:r>
            <a:r>
              <a:rPr lang="tr-TR" sz="3000" u="sng" dirty="0"/>
              <a:t>D</a:t>
            </a:r>
            <a:r>
              <a:rPr lang="tr-TR" sz="3000" dirty="0"/>
              <a:t>		</a:t>
            </a:r>
            <a:r>
              <a:rPr lang="tr-TR" sz="3000" dirty="0" smtClean="0"/>
              <a:t>	</a:t>
            </a:r>
            <a:r>
              <a:rPr lang="tr-TR" sz="3000" u="sng" dirty="0" smtClean="0"/>
              <a:t>E</a:t>
            </a:r>
            <a:r>
              <a:rPr lang="tr-TR" sz="3000" dirty="0" smtClean="0"/>
              <a:t>    </a:t>
            </a:r>
            <a:r>
              <a:rPr lang="tr-TR" sz="3000" u="sng" dirty="0"/>
              <a:t>D</a:t>
            </a:r>
            <a:endParaRPr lang="tr-TR" sz="3000" dirty="0"/>
          </a:p>
          <a:p>
            <a:r>
              <a:rPr lang="tr-TR" sz="3000" dirty="0"/>
              <a:t>		</a:t>
            </a:r>
            <a:r>
              <a:rPr lang="tr-TR" sz="3000" dirty="0" smtClean="0"/>
              <a:t>.    </a:t>
            </a:r>
            <a:r>
              <a:rPr lang="tr-TR" sz="3000" dirty="0"/>
              <a:t>.		</a:t>
            </a:r>
            <a:r>
              <a:rPr lang="tr-TR" sz="3000" dirty="0" smtClean="0"/>
              <a:t>		.     </a:t>
            </a:r>
            <a:r>
              <a:rPr lang="tr-TR" sz="3000" dirty="0"/>
              <a:t>.		</a:t>
            </a:r>
            <a:r>
              <a:rPr lang="tr-TR" sz="3000" dirty="0" smtClean="0"/>
              <a:t>	.     </a:t>
            </a:r>
            <a:r>
              <a:rPr lang="tr-TR" sz="3000" dirty="0"/>
              <a:t>.</a:t>
            </a:r>
          </a:p>
          <a:p>
            <a:r>
              <a:rPr lang="tr-TR" sz="3000" dirty="0"/>
              <a:t>		</a:t>
            </a:r>
            <a:r>
              <a:rPr lang="tr-TR" sz="3000" dirty="0" smtClean="0"/>
              <a:t>.    </a:t>
            </a:r>
            <a:r>
              <a:rPr lang="tr-TR" sz="3000" dirty="0"/>
              <a:t>.		</a:t>
            </a:r>
            <a:r>
              <a:rPr lang="tr-TR" sz="3000" dirty="0" smtClean="0"/>
              <a:t>		.     </a:t>
            </a:r>
            <a:r>
              <a:rPr lang="tr-TR" sz="3000" dirty="0"/>
              <a:t>.		</a:t>
            </a:r>
            <a:r>
              <a:rPr lang="tr-TR" sz="3000" dirty="0" smtClean="0"/>
              <a:t>	.     </a:t>
            </a:r>
            <a:r>
              <a:rPr lang="tr-TR" sz="3000" dirty="0"/>
              <a:t>.</a:t>
            </a:r>
          </a:p>
          <a:p>
            <a:r>
              <a:rPr lang="tr-TR" sz="3000" u="sng" dirty="0" smtClean="0"/>
              <a:t>		.    </a:t>
            </a:r>
            <a:r>
              <a:rPr lang="tr-TR" sz="3000" u="sng" dirty="0"/>
              <a:t>.		</a:t>
            </a:r>
            <a:r>
              <a:rPr lang="tr-TR" sz="3000" u="sng" dirty="0" smtClean="0"/>
              <a:t>		.     </a:t>
            </a:r>
            <a:r>
              <a:rPr lang="tr-TR" sz="3000" u="sng" dirty="0"/>
              <a:t>.		</a:t>
            </a:r>
            <a:r>
              <a:rPr lang="tr-TR" sz="3000" u="sng" dirty="0" smtClean="0"/>
              <a:t>	.     </a:t>
            </a:r>
            <a:r>
              <a:rPr lang="tr-TR" sz="3000" u="sng" dirty="0"/>
              <a:t>.</a:t>
            </a:r>
            <a:endParaRPr lang="tr-TR" sz="3000" dirty="0"/>
          </a:p>
          <a:p>
            <a:r>
              <a:rPr lang="tr-TR" sz="3000" dirty="0"/>
              <a:t> </a:t>
            </a:r>
            <a:r>
              <a:rPr lang="tr-TR" sz="3000" dirty="0" smtClean="0"/>
              <a:t>	Kış</a:t>
            </a:r>
            <a:r>
              <a:rPr lang="tr-TR" sz="3000" dirty="0"/>
              <a:t>	</a:t>
            </a:r>
            <a:r>
              <a:rPr lang="tr-TR" sz="3000" u="sng" dirty="0"/>
              <a:t>E</a:t>
            </a:r>
            <a:r>
              <a:rPr lang="tr-TR" sz="3000" dirty="0"/>
              <a:t>    </a:t>
            </a:r>
            <a:r>
              <a:rPr lang="tr-TR" sz="3000" u="sng" dirty="0"/>
              <a:t>D</a:t>
            </a:r>
            <a:r>
              <a:rPr lang="tr-TR" sz="3000" dirty="0"/>
              <a:t>				</a:t>
            </a:r>
            <a:r>
              <a:rPr lang="tr-TR" sz="3000" u="sng" dirty="0"/>
              <a:t>E  </a:t>
            </a:r>
            <a:r>
              <a:rPr lang="tr-TR" sz="3000" dirty="0"/>
              <a:t>  </a:t>
            </a:r>
            <a:r>
              <a:rPr lang="tr-TR" sz="3000" u="sng" dirty="0"/>
              <a:t>D</a:t>
            </a:r>
            <a:r>
              <a:rPr lang="tr-TR" sz="3000" dirty="0"/>
              <a:t>		</a:t>
            </a:r>
            <a:r>
              <a:rPr lang="tr-TR" sz="3000" dirty="0" smtClean="0"/>
              <a:t>	</a:t>
            </a:r>
            <a:r>
              <a:rPr lang="tr-TR" sz="3000" u="sng" dirty="0" smtClean="0"/>
              <a:t>E</a:t>
            </a:r>
            <a:r>
              <a:rPr lang="tr-TR" sz="3000" dirty="0" smtClean="0"/>
              <a:t>    </a:t>
            </a:r>
            <a:r>
              <a:rPr lang="tr-TR" sz="3000" u="sng" dirty="0"/>
              <a:t>D</a:t>
            </a:r>
            <a:endParaRPr lang="tr-TR" sz="3000" dirty="0"/>
          </a:p>
          <a:p>
            <a:r>
              <a:rPr lang="tr-TR" sz="3000" dirty="0"/>
              <a:t>		</a:t>
            </a:r>
            <a:r>
              <a:rPr lang="tr-TR" sz="3000" dirty="0" smtClean="0"/>
              <a:t>.     </a:t>
            </a:r>
            <a:r>
              <a:rPr lang="tr-TR" sz="3000" dirty="0"/>
              <a:t>.		</a:t>
            </a:r>
            <a:r>
              <a:rPr lang="tr-TR" sz="3000" dirty="0" smtClean="0"/>
              <a:t>		.     .			.     .</a:t>
            </a:r>
            <a:endParaRPr lang="tr-TR" sz="3000" dirty="0"/>
          </a:p>
          <a:p>
            <a:r>
              <a:rPr lang="tr-TR" sz="3000" dirty="0"/>
              <a:t>		</a:t>
            </a:r>
            <a:r>
              <a:rPr lang="tr-TR" sz="3000" dirty="0" smtClean="0"/>
              <a:t>.    </a:t>
            </a:r>
            <a:r>
              <a:rPr lang="tr-TR" sz="3000" dirty="0"/>
              <a:t>.		</a:t>
            </a:r>
            <a:r>
              <a:rPr lang="tr-TR" sz="3000" dirty="0" smtClean="0"/>
              <a:t>		.     </a:t>
            </a:r>
            <a:r>
              <a:rPr lang="tr-TR" sz="3000" dirty="0"/>
              <a:t>.		</a:t>
            </a:r>
            <a:r>
              <a:rPr lang="tr-TR" sz="3000" dirty="0" smtClean="0"/>
              <a:t>	.     </a:t>
            </a:r>
            <a:r>
              <a:rPr lang="tr-TR" sz="3000" dirty="0"/>
              <a:t>.</a:t>
            </a:r>
          </a:p>
          <a:p>
            <a:r>
              <a:rPr lang="tr-TR" sz="3000" dirty="0"/>
              <a:t>		</a:t>
            </a:r>
            <a:r>
              <a:rPr lang="tr-TR" sz="3000" u="sng" dirty="0" smtClean="0"/>
              <a:t>.    </a:t>
            </a:r>
            <a:r>
              <a:rPr lang="tr-TR" sz="3000" u="sng" dirty="0"/>
              <a:t>.		</a:t>
            </a:r>
            <a:r>
              <a:rPr lang="tr-TR" sz="3000" u="sng" dirty="0" smtClean="0"/>
              <a:t>		.     </a:t>
            </a:r>
            <a:r>
              <a:rPr lang="tr-TR" sz="3000" u="sng" dirty="0"/>
              <a:t>.		</a:t>
            </a:r>
            <a:r>
              <a:rPr lang="tr-TR" sz="3000" u="sng" dirty="0" smtClean="0"/>
              <a:t>	.     </a:t>
            </a:r>
            <a:r>
              <a:rPr lang="tr-TR" sz="3000" u="sng" dirty="0"/>
              <a:t>.</a:t>
            </a:r>
            <a:endParaRPr lang="tr-TR" sz="3000" dirty="0"/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ÇOKLU VARYANS ANALİZİ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007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4073" y="1374046"/>
            <a:ext cx="116307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3200" dirty="0"/>
              <a:t>İki ve daha çok yönlü </a:t>
            </a:r>
            <a:r>
              <a:rPr lang="tr-TR" sz="3200" dirty="0" err="1"/>
              <a:t>varyans</a:t>
            </a:r>
            <a:r>
              <a:rPr lang="tr-TR" sz="3200" dirty="0"/>
              <a:t> analizinde değişkenler arasında etkileşim incelenebilir</a:t>
            </a:r>
            <a:r>
              <a:rPr lang="tr-TR" sz="3200" dirty="0" smtClean="0"/>
              <a:t>. Çeşitli </a:t>
            </a:r>
            <a:r>
              <a:rPr lang="tr-TR" sz="3200" dirty="0"/>
              <a:t>varyasyon kaynaklarının toplam varyasyona yaptıkları katkı hesaplanabilir.</a:t>
            </a:r>
          </a:p>
          <a:p>
            <a:pPr algn="just"/>
            <a:r>
              <a:rPr lang="tr-TR" sz="3200" dirty="0"/>
              <a:t>  </a:t>
            </a:r>
          </a:p>
          <a:p>
            <a:pPr lvl="0" algn="just"/>
            <a:r>
              <a:rPr lang="tr-TR" sz="3200" dirty="0" err="1"/>
              <a:t>Varyans</a:t>
            </a:r>
            <a:r>
              <a:rPr lang="tr-TR" sz="3200" dirty="0"/>
              <a:t> </a:t>
            </a:r>
            <a:r>
              <a:rPr lang="tr-TR" sz="3200" dirty="0" err="1"/>
              <a:t>analzi</a:t>
            </a:r>
            <a:r>
              <a:rPr lang="tr-TR" sz="3200" dirty="0"/>
              <a:t> bağımsız gruplarda uygulanır. Ancak, bağımlı gruplarda, yani aynı bireylerden 2 den fazla ölçümlerin alındığı durumlarda “Tekrarlı ölçümlerde </a:t>
            </a:r>
            <a:r>
              <a:rPr lang="tr-TR" sz="3200" dirty="0" err="1"/>
              <a:t>varyans</a:t>
            </a:r>
            <a:r>
              <a:rPr lang="tr-TR" sz="3200" dirty="0"/>
              <a:t> analiz” tekniği uygulanır.</a:t>
            </a:r>
          </a:p>
          <a:p>
            <a:r>
              <a:rPr lang="tr-TR" dirty="0"/>
              <a:t> </a:t>
            </a:r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VARYANS ANALİZİ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901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07076" y="1686296"/>
            <a:ext cx="108706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/>
              <a:t>Gruplar birbirinden bağımsız olmalıdır. Bağımlı gruplarda </a:t>
            </a:r>
            <a:r>
              <a:rPr lang="tr-TR" sz="3200" dirty="0" err="1"/>
              <a:t>varyans</a:t>
            </a:r>
            <a:r>
              <a:rPr lang="tr-TR" sz="3200" dirty="0"/>
              <a:t> analizi uygulanmaz, tekrarlı ölçümlerde </a:t>
            </a:r>
            <a:r>
              <a:rPr lang="tr-TR" sz="3200" dirty="0" err="1"/>
              <a:t>varyans</a:t>
            </a:r>
            <a:r>
              <a:rPr lang="tr-TR" sz="3200" dirty="0"/>
              <a:t> analizi kullanılır</a:t>
            </a:r>
            <a:r>
              <a:rPr lang="tr-TR" sz="32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tr-T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/>
              <a:t>Gruplardaki denek sayısının </a:t>
            </a:r>
            <a:r>
              <a:rPr lang="tr-TR" sz="3200" dirty="0" smtClean="0"/>
              <a:t>az </a:t>
            </a:r>
            <a:r>
              <a:rPr lang="tr-TR" sz="3200" dirty="0"/>
              <a:t>olmaması araştırma sonuçlarının sağlığı yönünden önemlidir</a:t>
            </a:r>
            <a:r>
              <a:rPr lang="tr-TR" sz="32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tr-T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/>
              <a:t>Gruplardaki denek sayıları eşit veya birbirine yakın olmalıdır.</a:t>
            </a:r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0" y="0"/>
            <a:ext cx="12192000" cy="8002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DOĞRU KULLANIM İÇİN GEREKLİ KOŞULLAR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2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261</Words>
  <Application>Microsoft Office PowerPoint</Application>
  <PresentationFormat>Geniş ekran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Times New Roman</vt:lpstr>
      <vt:lpstr>Verdana</vt:lpstr>
      <vt:lpstr>Office Teması</vt:lpstr>
      <vt:lpstr>VARYANS ANALİZİ </vt:lpstr>
      <vt:lpstr>PowerPoint Sunusu</vt:lpstr>
      <vt:lpstr>PowerPoint Sunusu</vt:lpstr>
      <vt:lpstr>Varyans analizi</vt:lpstr>
      <vt:lpstr>PowerPoint Sunusu</vt:lpstr>
      <vt:lpstr>  İki Yönlü Varyans Analizi Ana yaşına ek olarak mevsimin doğum ağırlığını etkileyip etkilemediği incelenmek istenirse bu durumda iki yönlü varyans analizi uygulanır.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sgurcan</dc:creator>
  <cp:lastModifiedBy>Safa GÜRCAN</cp:lastModifiedBy>
  <cp:revision>26</cp:revision>
  <dcterms:created xsi:type="dcterms:W3CDTF">2018-03-29T07:51:28Z</dcterms:created>
  <dcterms:modified xsi:type="dcterms:W3CDTF">2024-05-20T07:26:44Z</dcterms:modified>
</cp:coreProperties>
</file>