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60" r:id="rId3"/>
    <p:sldId id="261" r:id="rId4"/>
    <p:sldId id="262" r:id="rId5"/>
    <p:sldId id="263" r:id="rId6"/>
    <p:sldId id="264" r:id="rId7"/>
    <p:sldId id="257" r:id="rId8"/>
    <p:sldId id="258" r:id="rId9"/>
    <p:sldId id="259" r:id="rId10"/>
  </p:sldIdLst>
  <p:sldSz cx="12192000" cy="6858000"/>
  <p:notesSz cx="6858000" cy="9144000"/>
  <p:defaultTextStyle>
    <a:defPPr>
      <a:defRPr lang="en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978"/>
    <p:restoredTop sz="94598"/>
  </p:normalViewPr>
  <p:slideViewPr>
    <p:cSldViewPr snapToGrid="0">
      <p:cViewPr varScale="1">
        <p:scale>
          <a:sx n="119" d="100"/>
          <a:sy n="119" d="100"/>
        </p:scale>
        <p:origin x="1024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510344-39AE-C892-AA3A-5E09DED44E4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TR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59460C3-714B-74E1-B9CC-05E808FE4B0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T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10DB746-29AC-B228-D8DE-57595AD47C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A208B-EA0E-F34A-9599-46D40C39999B}" type="datetimeFigureOut">
              <a:rPr lang="en-TR" smtClean="0"/>
              <a:t>23.10.2025</a:t>
            </a:fld>
            <a:endParaRPr lang="en-T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EB51603-5082-EA91-414A-45D1F27E74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BEE7166-4D0A-15F3-7E72-46D41B11F9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4F1677-048C-2F4F-876C-79C28A28F02D}" type="slidenum">
              <a:rPr lang="en-TR" smtClean="0"/>
              <a:t>‹#›</a:t>
            </a:fld>
            <a:endParaRPr lang="en-TR"/>
          </a:p>
        </p:txBody>
      </p:sp>
    </p:spTree>
    <p:extLst>
      <p:ext uri="{BB962C8B-B14F-4D97-AF65-F5344CB8AC3E}">
        <p14:creationId xmlns:p14="http://schemas.microsoft.com/office/powerpoint/2010/main" val="29066600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C2FDA8-9AF6-9390-C10B-B6FEA1BC40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T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668EBBF-A3FE-8F2C-CA3E-BD5B7AEC537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T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B2FB7E6-7DBD-70DE-CE94-40E0EDADED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A208B-EA0E-F34A-9599-46D40C39999B}" type="datetimeFigureOut">
              <a:rPr lang="en-TR" smtClean="0"/>
              <a:t>23.10.2025</a:t>
            </a:fld>
            <a:endParaRPr lang="en-T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8FC4009-05EA-9C77-DDE4-52F171E247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E0A568B-D8F6-0D8F-7F33-51FF1D9E01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4F1677-048C-2F4F-876C-79C28A28F02D}" type="slidenum">
              <a:rPr lang="en-TR" smtClean="0"/>
              <a:t>‹#›</a:t>
            </a:fld>
            <a:endParaRPr lang="en-TR"/>
          </a:p>
        </p:txBody>
      </p:sp>
    </p:spTree>
    <p:extLst>
      <p:ext uri="{BB962C8B-B14F-4D97-AF65-F5344CB8AC3E}">
        <p14:creationId xmlns:p14="http://schemas.microsoft.com/office/powerpoint/2010/main" val="30611003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D3F9221-2827-AC52-7DCB-52FBF63D111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T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894C97C-FB1B-A2C7-E0D9-A8EFC287496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T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FCF0DD3-996C-494D-B7C5-EE3CB7D907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A208B-EA0E-F34A-9599-46D40C39999B}" type="datetimeFigureOut">
              <a:rPr lang="en-TR" smtClean="0"/>
              <a:t>23.10.2025</a:t>
            </a:fld>
            <a:endParaRPr lang="en-T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4CE4B6E-6666-3150-392D-3EC3163BD2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B2D21BE-3506-FBC1-7D42-DE1FA4A064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4F1677-048C-2F4F-876C-79C28A28F02D}" type="slidenum">
              <a:rPr lang="en-TR" smtClean="0"/>
              <a:t>‹#›</a:t>
            </a:fld>
            <a:endParaRPr lang="en-TR"/>
          </a:p>
        </p:txBody>
      </p:sp>
    </p:spTree>
    <p:extLst>
      <p:ext uri="{BB962C8B-B14F-4D97-AF65-F5344CB8AC3E}">
        <p14:creationId xmlns:p14="http://schemas.microsoft.com/office/powerpoint/2010/main" val="37173550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B7F09D-74BD-88B3-484A-1AA13AB5A3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T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F54B8E-F942-C7D3-A142-B3C4E4086B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T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E23DEA8-52C3-4BE1-8771-F43664ABC4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A208B-EA0E-F34A-9599-46D40C39999B}" type="datetimeFigureOut">
              <a:rPr lang="en-TR" smtClean="0"/>
              <a:t>23.10.2025</a:t>
            </a:fld>
            <a:endParaRPr lang="en-T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3E4B02-4D21-A158-B356-2D71CFC027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98DBB0-781D-3B4E-8A5C-D2B1AD1360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4F1677-048C-2F4F-876C-79C28A28F02D}" type="slidenum">
              <a:rPr lang="en-TR" smtClean="0"/>
              <a:t>‹#›</a:t>
            </a:fld>
            <a:endParaRPr lang="en-TR"/>
          </a:p>
        </p:txBody>
      </p:sp>
    </p:spTree>
    <p:extLst>
      <p:ext uri="{BB962C8B-B14F-4D97-AF65-F5344CB8AC3E}">
        <p14:creationId xmlns:p14="http://schemas.microsoft.com/office/powerpoint/2010/main" val="41336178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3007C8-6AE0-98D3-BD3F-D7C0AB9BC3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T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5E1DDBC-C85A-4E6A-C384-67A6FFDE6F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A13FF2A-57D5-FF15-6116-2EA7AFE530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A208B-EA0E-F34A-9599-46D40C39999B}" type="datetimeFigureOut">
              <a:rPr lang="en-TR" smtClean="0"/>
              <a:t>23.10.2025</a:t>
            </a:fld>
            <a:endParaRPr lang="en-T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48B56DF-915B-D81E-79DD-49C8218A63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57154B3-EE35-6450-4573-EAC8E980C1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4F1677-048C-2F4F-876C-79C28A28F02D}" type="slidenum">
              <a:rPr lang="en-TR" smtClean="0"/>
              <a:t>‹#›</a:t>
            </a:fld>
            <a:endParaRPr lang="en-TR"/>
          </a:p>
        </p:txBody>
      </p:sp>
    </p:spTree>
    <p:extLst>
      <p:ext uri="{BB962C8B-B14F-4D97-AF65-F5344CB8AC3E}">
        <p14:creationId xmlns:p14="http://schemas.microsoft.com/office/powerpoint/2010/main" val="28980759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943421-9EA0-60A5-C3F2-5B5B32159C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T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AA1BF7-B267-C81E-7F25-A365C3E1C3D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TR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8D045A0-21F4-4C6F-9D58-F2F3DA18DF0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TR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503D09E-4107-8136-1BDD-E55BE8A192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A208B-EA0E-F34A-9599-46D40C39999B}" type="datetimeFigureOut">
              <a:rPr lang="en-TR" smtClean="0"/>
              <a:t>23.10.2025</a:t>
            </a:fld>
            <a:endParaRPr lang="en-T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694AE37-8DA6-E899-4742-3F3001D2BC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256455C-ADBE-B856-FD95-596CAF2678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4F1677-048C-2F4F-876C-79C28A28F02D}" type="slidenum">
              <a:rPr lang="en-TR" smtClean="0"/>
              <a:t>‹#›</a:t>
            </a:fld>
            <a:endParaRPr lang="en-TR"/>
          </a:p>
        </p:txBody>
      </p:sp>
    </p:spTree>
    <p:extLst>
      <p:ext uri="{BB962C8B-B14F-4D97-AF65-F5344CB8AC3E}">
        <p14:creationId xmlns:p14="http://schemas.microsoft.com/office/powerpoint/2010/main" val="20661064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6CA5F7-950C-BA5F-FA3A-7A7E17BDA1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T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506D4A9-F27A-42C7-5479-9E90D052141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9F26B9B-6EA8-416A-FE4D-1B54AB39487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TR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1ED91ED-0F08-3CE9-0905-54C9355C492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0E226B7-27D3-385F-6FC9-3132CD8E512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TR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40186AF-24E3-6820-0415-49F6F9D51F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A208B-EA0E-F34A-9599-46D40C39999B}" type="datetimeFigureOut">
              <a:rPr lang="en-TR" smtClean="0"/>
              <a:t>23.10.2025</a:t>
            </a:fld>
            <a:endParaRPr lang="en-TR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63DC6DF-9975-AA54-7BA2-9FCA1DF2FF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R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F3BD348-00CC-2CB9-285C-D6E886D994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4F1677-048C-2F4F-876C-79C28A28F02D}" type="slidenum">
              <a:rPr lang="en-TR" smtClean="0"/>
              <a:t>‹#›</a:t>
            </a:fld>
            <a:endParaRPr lang="en-TR"/>
          </a:p>
        </p:txBody>
      </p:sp>
    </p:spTree>
    <p:extLst>
      <p:ext uri="{BB962C8B-B14F-4D97-AF65-F5344CB8AC3E}">
        <p14:creationId xmlns:p14="http://schemas.microsoft.com/office/powerpoint/2010/main" val="36367005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936AA1-4124-9663-8ABA-DE552DEB9A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TR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0E9F39B-CC66-B047-44AD-EB2D544845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A208B-EA0E-F34A-9599-46D40C39999B}" type="datetimeFigureOut">
              <a:rPr lang="en-TR" smtClean="0"/>
              <a:t>23.10.2025</a:t>
            </a:fld>
            <a:endParaRPr lang="en-TR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3A3A2B5-0E6E-EFB9-6227-9F5D71C699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R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9581EC6-F2AF-2A9A-4F12-233778B51C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4F1677-048C-2F4F-876C-79C28A28F02D}" type="slidenum">
              <a:rPr lang="en-TR" smtClean="0"/>
              <a:t>‹#›</a:t>
            </a:fld>
            <a:endParaRPr lang="en-TR"/>
          </a:p>
        </p:txBody>
      </p:sp>
    </p:spTree>
    <p:extLst>
      <p:ext uri="{BB962C8B-B14F-4D97-AF65-F5344CB8AC3E}">
        <p14:creationId xmlns:p14="http://schemas.microsoft.com/office/powerpoint/2010/main" val="13743616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456B75D-642C-2D97-F12E-EA7F1DCD75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A208B-EA0E-F34A-9599-46D40C39999B}" type="datetimeFigureOut">
              <a:rPr lang="en-TR" smtClean="0"/>
              <a:t>23.10.2025</a:t>
            </a:fld>
            <a:endParaRPr lang="en-TR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960A40A-5005-C36A-0FFC-466B9FEB06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R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33A66FC-62E1-2B16-ADD5-68E589EDBF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4F1677-048C-2F4F-876C-79C28A28F02D}" type="slidenum">
              <a:rPr lang="en-TR" smtClean="0"/>
              <a:t>‹#›</a:t>
            </a:fld>
            <a:endParaRPr lang="en-TR"/>
          </a:p>
        </p:txBody>
      </p:sp>
    </p:spTree>
    <p:extLst>
      <p:ext uri="{BB962C8B-B14F-4D97-AF65-F5344CB8AC3E}">
        <p14:creationId xmlns:p14="http://schemas.microsoft.com/office/powerpoint/2010/main" val="28154662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15EE32-BE8A-0DCA-A710-0584C76550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T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E4E44B-CEA6-6179-962A-AE5D406567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T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4D48965-97D5-DD99-9E1E-C3037A9E4D6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F5B2C2E-C794-1AFB-FF91-D8DC314D18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A208B-EA0E-F34A-9599-46D40C39999B}" type="datetimeFigureOut">
              <a:rPr lang="en-TR" smtClean="0"/>
              <a:t>23.10.2025</a:t>
            </a:fld>
            <a:endParaRPr lang="en-T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D80A5EC-779E-C5D6-9D2B-8D9E326110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7692C7B-A73B-3349-7878-2CDEA40122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4F1677-048C-2F4F-876C-79C28A28F02D}" type="slidenum">
              <a:rPr lang="en-TR" smtClean="0"/>
              <a:t>‹#›</a:t>
            </a:fld>
            <a:endParaRPr lang="en-TR"/>
          </a:p>
        </p:txBody>
      </p:sp>
    </p:spTree>
    <p:extLst>
      <p:ext uri="{BB962C8B-B14F-4D97-AF65-F5344CB8AC3E}">
        <p14:creationId xmlns:p14="http://schemas.microsoft.com/office/powerpoint/2010/main" val="13078660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ED86AE-C871-C69F-9588-74680688FC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TR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297359D-2B4C-1215-4D11-0FD5557C9DF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T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338D665-481F-6D07-3BFA-A120AB01599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9DB1A99-B9B2-840E-E779-4D6B1099B3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A208B-EA0E-F34A-9599-46D40C39999B}" type="datetimeFigureOut">
              <a:rPr lang="en-TR" smtClean="0"/>
              <a:t>23.10.2025</a:t>
            </a:fld>
            <a:endParaRPr lang="en-T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2465E8B-D22E-37B4-9229-CA08C447D6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F1281DA-5FE4-2724-3CE9-21A3A7BA10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4F1677-048C-2F4F-876C-79C28A28F02D}" type="slidenum">
              <a:rPr lang="en-TR" smtClean="0"/>
              <a:t>‹#›</a:t>
            </a:fld>
            <a:endParaRPr lang="en-TR"/>
          </a:p>
        </p:txBody>
      </p:sp>
    </p:spTree>
    <p:extLst>
      <p:ext uri="{BB962C8B-B14F-4D97-AF65-F5344CB8AC3E}">
        <p14:creationId xmlns:p14="http://schemas.microsoft.com/office/powerpoint/2010/main" val="32702133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4A334EE-2D09-26FF-3C89-31B6B0B481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T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077A1B7-5565-A26B-92A6-31F84E17DA9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T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38B23A3-0B28-197A-02B7-73CB8181B7E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B3A208B-EA0E-F34A-9599-46D40C39999B}" type="datetimeFigureOut">
              <a:rPr lang="en-TR" smtClean="0"/>
              <a:t>23.10.2025</a:t>
            </a:fld>
            <a:endParaRPr lang="en-T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4E6FD28-AD22-475B-4168-0ABA39AD17D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T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6D692E-9582-2CF7-3DD4-20EA5BBD3A4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04F1677-048C-2F4F-876C-79C28A28F02D}" type="slidenum">
              <a:rPr lang="en-TR" smtClean="0"/>
              <a:t>‹#›</a:t>
            </a:fld>
            <a:endParaRPr lang="en-TR"/>
          </a:p>
        </p:txBody>
      </p:sp>
    </p:spTree>
    <p:extLst>
      <p:ext uri="{BB962C8B-B14F-4D97-AF65-F5344CB8AC3E}">
        <p14:creationId xmlns:p14="http://schemas.microsoft.com/office/powerpoint/2010/main" val="31414417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>
            <a:extLst>
              <a:ext uri="{FF2B5EF4-FFF2-40B4-BE49-F238E27FC236}">
                <a16:creationId xmlns:a16="http://schemas.microsoft.com/office/drawing/2014/main" id="{DA3346AA-8C6B-A9A8-9AF7-2B2BBD28686A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 bwMode="auto">
          <a:xfrm>
            <a:off x="517795" y="1654444"/>
            <a:ext cx="10350975" cy="13234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TR" altLang="en-TR" sz="4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-webkit-standard"/>
              </a:rPr>
              <a:t>Süt sığırlarında doğum sonrası </a:t>
            </a:r>
            <a:r>
              <a:rPr kumimoji="0" lang="en-TR" altLang="en-TR" sz="400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</a:rPr>
              <a:t>ketozis gelişimi ile </a:t>
            </a:r>
            <a:br>
              <a:rPr kumimoji="0" lang="en-TR" altLang="en-TR" sz="400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</a:rPr>
            </a:br>
            <a:r>
              <a:rPr kumimoji="0" lang="en-TR" altLang="en-TR" sz="400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</a:rPr>
              <a:t>süt verimi arasındaki ilişki</a:t>
            </a:r>
            <a:endParaRPr kumimoji="0" lang="en-TR" altLang="en-TR" sz="400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252773E5-5F4A-9816-5962-E413F8B12648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 bwMode="auto">
          <a:xfrm>
            <a:off x="1524000" y="3829755"/>
            <a:ext cx="5724644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TR" altLang="en-TR" sz="360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Çalışma Tipi: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TR" altLang="en-TR" sz="360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Prospektif kohort çalışması</a:t>
            </a:r>
            <a:endParaRPr kumimoji="0" lang="en-TR" altLang="en-TR" sz="360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" name="Footer Placeholder 2">
            <a:extLst>
              <a:ext uri="{FF2B5EF4-FFF2-40B4-BE49-F238E27FC236}">
                <a16:creationId xmlns:a16="http://schemas.microsoft.com/office/drawing/2014/main" id="{52CA9FF7-D79C-C393-D2FB-9F802BBE0190}"/>
              </a:ext>
            </a:extLst>
          </p:cNvPr>
          <p:cNvSpPr>
            <a:spLocks noGrp="1"/>
          </p:cNvSpPr>
          <p:nvPr/>
        </p:nvSpPr>
        <p:spPr>
          <a:xfrm>
            <a:off x="7581452" y="6492875"/>
            <a:ext cx="46105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TR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sz="1400" dirty="0">
                <a:solidFill>
                  <a:schemeClr val="accent6">
                    <a:lumMod val="75000"/>
                  </a:schemeClr>
                </a:solidFill>
              </a:rPr>
              <a:t>VET255 </a:t>
            </a:r>
            <a:r>
              <a:rPr lang="en-US" sz="1400" dirty="0" err="1">
                <a:solidFill>
                  <a:schemeClr val="accent6">
                    <a:lumMod val="75000"/>
                  </a:schemeClr>
                </a:solidFill>
              </a:rPr>
              <a:t>İstatistik</a:t>
            </a:r>
            <a:r>
              <a:rPr lang="en-US" sz="1400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1400" dirty="0" err="1">
                <a:solidFill>
                  <a:schemeClr val="accent6">
                    <a:lumMod val="75000"/>
                  </a:schemeClr>
                </a:solidFill>
              </a:rPr>
              <a:t>Hesaplamalar</a:t>
            </a:r>
            <a:r>
              <a:rPr lang="en-US" sz="1400" dirty="0">
                <a:solidFill>
                  <a:schemeClr val="accent6">
                    <a:lumMod val="75000"/>
                  </a:schemeClr>
                </a:solidFill>
              </a:rPr>
              <a:t>  Prof. Dr. İ. Safa GÜRCAN</a:t>
            </a:r>
            <a:endParaRPr lang="en-TR" sz="1400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16864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32E314-0297-19FA-5E7A-950F041A28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TR" dirty="0"/>
              <a:t>Ketozis Nedir?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9268AF-2999-2F9E-1796-4A36812597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en-US" dirty="0" err="1"/>
              <a:t>Ketozis</a:t>
            </a:r>
            <a:r>
              <a:rPr lang="en-US" dirty="0"/>
              <a:t>, </a:t>
            </a:r>
            <a:r>
              <a:rPr lang="en-US" dirty="0" err="1"/>
              <a:t>en</a:t>
            </a:r>
            <a:r>
              <a:rPr lang="en-US" dirty="0"/>
              <a:t> </a:t>
            </a:r>
            <a:r>
              <a:rPr lang="en-US" dirty="0" err="1"/>
              <a:t>basit</a:t>
            </a:r>
            <a:r>
              <a:rPr lang="en-US" dirty="0"/>
              <a:t> </a:t>
            </a:r>
            <a:r>
              <a:rPr lang="en-US" dirty="0" err="1"/>
              <a:t>tanımıyla</a:t>
            </a:r>
            <a:r>
              <a:rPr lang="en-US" dirty="0"/>
              <a:t>, </a:t>
            </a:r>
            <a:r>
              <a:rPr lang="en-US" dirty="0" err="1"/>
              <a:t>enerji</a:t>
            </a:r>
            <a:r>
              <a:rPr lang="en-US" dirty="0"/>
              <a:t> </a:t>
            </a:r>
            <a:r>
              <a:rPr lang="en-US" dirty="0" err="1"/>
              <a:t>ihtiyacının</a:t>
            </a:r>
            <a:r>
              <a:rPr lang="en-US" dirty="0"/>
              <a:t> </a:t>
            </a:r>
            <a:r>
              <a:rPr lang="en-US" dirty="0" err="1"/>
              <a:t>karşılanamadığı</a:t>
            </a:r>
            <a:r>
              <a:rPr lang="en-US" dirty="0"/>
              <a:t> </a:t>
            </a:r>
            <a:r>
              <a:rPr lang="en-US" dirty="0" err="1"/>
              <a:t>durumlarda</a:t>
            </a:r>
            <a:r>
              <a:rPr lang="en-US" dirty="0"/>
              <a:t> </a:t>
            </a:r>
            <a:r>
              <a:rPr lang="en-US" dirty="0" err="1"/>
              <a:t>vücudun</a:t>
            </a:r>
            <a:r>
              <a:rPr lang="en-US" dirty="0"/>
              <a:t> </a:t>
            </a:r>
            <a:r>
              <a:rPr lang="en-US" dirty="0" err="1"/>
              <a:t>yağları</a:t>
            </a:r>
            <a:r>
              <a:rPr lang="en-US" dirty="0"/>
              <a:t> </a:t>
            </a:r>
            <a:r>
              <a:rPr lang="en-US" dirty="0" err="1"/>
              <a:t>yakarak</a:t>
            </a:r>
            <a:r>
              <a:rPr lang="en-US" dirty="0"/>
              <a:t> </a:t>
            </a:r>
            <a:r>
              <a:rPr lang="en-US" dirty="0" err="1"/>
              <a:t>enerji</a:t>
            </a:r>
            <a:r>
              <a:rPr lang="en-US" dirty="0"/>
              <a:t> </a:t>
            </a:r>
            <a:r>
              <a:rPr lang="en-US" dirty="0" err="1"/>
              <a:t>sağlaması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bunun</a:t>
            </a:r>
            <a:r>
              <a:rPr lang="en-US" dirty="0"/>
              <a:t> </a:t>
            </a:r>
            <a:r>
              <a:rPr lang="en-US" dirty="0" err="1"/>
              <a:t>sonucunda</a:t>
            </a:r>
            <a:r>
              <a:rPr lang="en-US" dirty="0"/>
              <a:t> "</a:t>
            </a:r>
            <a:r>
              <a:rPr lang="en-US" dirty="0" err="1"/>
              <a:t>keton</a:t>
            </a:r>
            <a:r>
              <a:rPr lang="en-US" dirty="0"/>
              <a:t> </a:t>
            </a:r>
            <a:r>
              <a:rPr lang="en-US" dirty="0" err="1"/>
              <a:t>cisimcikleri</a:t>
            </a:r>
            <a:r>
              <a:rPr lang="en-US" dirty="0"/>
              <a:t>" </a:t>
            </a:r>
            <a:r>
              <a:rPr lang="en-US" dirty="0" err="1"/>
              <a:t>adı</a:t>
            </a:r>
            <a:r>
              <a:rPr lang="en-US" dirty="0"/>
              <a:t> </a:t>
            </a:r>
            <a:r>
              <a:rPr lang="en-US" dirty="0" err="1"/>
              <a:t>verilen</a:t>
            </a:r>
            <a:r>
              <a:rPr lang="en-US" dirty="0"/>
              <a:t> </a:t>
            </a:r>
            <a:r>
              <a:rPr lang="en-US" dirty="0" err="1"/>
              <a:t>maddelerin</a:t>
            </a:r>
            <a:r>
              <a:rPr lang="en-US" dirty="0"/>
              <a:t> </a:t>
            </a:r>
            <a:r>
              <a:rPr lang="en-US" dirty="0" err="1"/>
              <a:t>kanda</a:t>
            </a:r>
            <a:r>
              <a:rPr lang="en-US" dirty="0"/>
              <a:t> </a:t>
            </a:r>
            <a:r>
              <a:rPr lang="en-US" dirty="0" err="1"/>
              <a:t>birikmesidir</a:t>
            </a:r>
            <a:r>
              <a:rPr lang="en-US" dirty="0"/>
              <a:t>.</a:t>
            </a:r>
          </a:p>
          <a:p>
            <a:pPr marL="0" indent="0">
              <a:buNone/>
            </a:pPr>
            <a:endParaRPr lang="en-US" dirty="0"/>
          </a:p>
          <a:p>
            <a:pPr marL="0" indent="0" algn="just">
              <a:buNone/>
            </a:pPr>
            <a:r>
              <a:rPr lang="en-US" dirty="0" err="1"/>
              <a:t>Doğumu</a:t>
            </a:r>
            <a:r>
              <a:rPr lang="en-US" dirty="0"/>
              <a:t> </a:t>
            </a:r>
            <a:r>
              <a:rPr lang="en-US" dirty="0" err="1"/>
              <a:t>takip</a:t>
            </a:r>
            <a:r>
              <a:rPr lang="en-US" dirty="0"/>
              <a:t> </a:t>
            </a:r>
            <a:r>
              <a:rPr lang="en-US" dirty="0" err="1"/>
              <a:t>eden</a:t>
            </a:r>
            <a:r>
              <a:rPr lang="en-US" dirty="0"/>
              <a:t> </a:t>
            </a:r>
            <a:r>
              <a:rPr lang="en-US" dirty="0" err="1"/>
              <a:t>günlerde</a:t>
            </a:r>
            <a:r>
              <a:rPr lang="en-US" dirty="0"/>
              <a:t> </a:t>
            </a:r>
            <a:r>
              <a:rPr lang="en-US" dirty="0" err="1"/>
              <a:t>inek</a:t>
            </a:r>
            <a:r>
              <a:rPr lang="en-US" dirty="0"/>
              <a:t> </a:t>
            </a:r>
            <a:r>
              <a:rPr lang="en-US" dirty="0" err="1"/>
              <a:t>çok</a:t>
            </a:r>
            <a:r>
              <a:rPr lang="en-US" dirty="0"/>
              <a:t> </a:t>
            </a:r>
            <a:r>
              <a:rPr lang="en-US" dirty="0" err="1"/>
              <a:t>yüksek</a:t>
            </a:r>
            <a:r>
              <a:rPr lang="en-US" dirty="0"/>
              <a:t> </a:t>
            </a:r>
            <a:r>
              <a:rPr lang="en-US" dirty="0" err="1"/>
              <a:t>miktarda</a:t>
            </a:r>
            <a:r>
              <a:rPr lang="en-US" dirty="0"/>
              <a:t> </a:t>
            </a:r>
            <a:r>
              <a:rPr lang="en-US" dirty="0" err="1"/>
              <a:t>süt</a:t>
            </a:r>
            <a:r>
              <a:rPr lang="en-US" dirty="0"/>
              <a:t> </a:t>
            </a:r>
            <a:r>
              <a:rPr lang="en-US" dirty="0" err="1"/>
              <a:t>üretmeye</a:t>
            </a:r>
            <a:r>
              <a:rPr lang="en-US" dirty="0"/>
              <a:t> </a:t>
            </a:r>
            <a:r>
              <a:rPr lang="en-US" dirty="0" err="1"/>
              <a:t>başlar</a:t>
            </a:r>
            <a:r>
              <a:rPr lang="en-US" dirty="0"/>
              <a:t> (</a:t>
            </a:r>
            <a:r>
              <a:rPr lang="en-US" dirty="0" err="1"/>
              <a:t>laktasyon</a:t>
            </a:r>
            <a:r>
              <a:rPr lang="en-US" dirty="0"/>
              <a:t> </a:t>
            </a:r>
            <a:r>
              <a:rPr lang="en-US" dirty="0" err="1"/>
              <a:t>pik'i</a:t>
            </a:r>
            <a:r>
              <a:rPr lang="en-US" dirty="0"/>
              <a:t>). Bu </a:t>
            </a:r>
            <a:r>
              <a:rPr lang="en-US" dirty="0" err="1"/>
              <a:t>sütün</a:t>
            </a:r>
            <a:r>
              <a:rPr lang="en-US" dirty="0"/>
              <a:t> </a:t>
            </a:r>
            <a:r>
              <a:rPr lang="en-US" dirty="0" err="1"/>
              <a:t>enerji</a:t>
            </a:r>
            <a:r>
              <a:rPr lang="en-US" dirty="0"/>
              <a:t> </a:t>
            </a:r>
            <a:r>
              <a:rPr lang="en-US" dirty="0" err="1"/>
              <a:t>ihtiyacı</a:t>
            </a:r>
            <a:r>
              <a:rPr lang="en-US" dirty="0"/>
              <a:t> </a:t>
            </a:r>
            <a:r>
              <a:rPr lang="en-US" dirty="0" err="1"/>
              <a:t>çok</a:t>
            </a:r>
            <a:r>
              <a:rPr lang="en-US" dirty="0"/>
              <a:t> </a:t>
            </a:r>
            <a:r>
              <a:rPr lang="en-US" dirty="0" err="1"/>
              <a:t>yüksektir</a:t>
            </a:r>
            <a:r>
              <a:rPr lang="en-US" dirty="0"/>
              <a:t>. </a:t>
            </a:r>
            <a:r>
              <a:rPr lang="en-US" dirty="0" err="1"/>
              <a:t>Ancak</a:t>
            </a:r>
            <a:r>
              <a:rPr lang="en-US" dirty="0"/>
              <a:t> </a:t>
            </a:r>
            <a:r>
              <a:rPr lang="en-US" dirty="0" err="1"/>
              <a:t>inek</a:t>
            </a:r>
            <a:r>
              <a:rPr lang="en-US" dirty="0"/>
              <a:t>, </a:t>
            </a:r>
            <a:r>
              <a:rPr lang="en-US" dirty="0" err="1"/>
              <a:t>iştahının</a:t>
            </a:r>
            <a:r>
              <a:rPr lang="en-US" dirty="0"/>
              <a:t> tam </a:t>
            </a:r>
            <a:r>
              <a:rPr lang="en-US" dirty="0" err="1"/>
              <a:t>olarak</a:t>
            </a:r>
            <a:r>
              <a:rPr lang="en-US" dirty="0"/>
              <a:t> </a:t>
            </a:r>
            <a:r>
              <a:rPr lang="en-US" dirty="0" err="1"/>
              <a:t>açılmamış</a:t>
            </a:r>
            <a:r>
              <a:rPr lang="en-US" dirty="0"/>
              <a:t> </a:t>
            </a:r>
            <a:r>
              <a:rPr lang="en-US" dirty="0" err="1"/>
              <a:t>olması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yemi</a:t>
            </a:r>
            <a:r>
              <a:rPr lang="en-US" dirty="0"/>
              <a:t> </a:t>
            </a:r>
            <a:r>
              <a:rPr lang="en-US" dirty="0" err="1"/>
              <a:t>yeterince</a:t>
            </a:r>
            <a:r>
              <a:rPr lang="en-US" dirty="0"/>
              <a:t> </a:t>
            </a:r>
            <a:r>
              <a:rPr lang="en-US" dirty="0" err="1"/>
              <a:t>sindirememesi</a:t>
            </a:r>
            <a:r>
              <a:rPr lang="en-US" dirty="0"/>
              <a:t> </a:t>
            </a:r>
            <a:r>
              <a:rPr lang="en-US" dirty="0" err="1"/>
              <a:t>nedeniyle</a:t>
            </a:r>
            <a:r>
              <a:rPr lang="en-US" dirty="0"/>
              <a:t> </a:t>
            </a:r>
            <a:r>
              <a:rPr lang="en-US" dirty="0" err="1"/>
              <a:t>bu</a:t>
            </a:r>
            <a:r>
              <a:rPr lang="en-US" dirty="0"/>
              <a:t> </a:t>
            </a:r>
            <a:r>
              <a:rPr lang="en-US" dirty="0" err="1"/>
              <a:t>enerjiyi</a:t>
            </a:r>
            <a:r>
              <a:rPr lang="en-US" dirty="0"/>
              <a:t> </a:t>
            </a:r>
            <a:r>
              <a:rPr lang="en-US" dirty="0" err="1"/>
              <a:t>yemden</a:t>
            </a:r>
            <a:r>
              <a:rPr lang="en-US" dirty="0"/>
              <a:t> </a:t>
            </a:r>
            <a:r>
              <a:rPr lang="en-US" dirty="0" err="1"/>
              <a:t>karşılayamaz</a:t>
            </a:r>
            <a:r>
              <a:rPr lang="en-US" dirty="0"/>
              <a:t>. Bu durum "</a:t>
            </a:r>
            <a:r>
              <a:rPr lang="en-US" b="1" dirty="0" err="1"/>
              <a:t>negatif</a:t>
            </a:r>
            <a:r>
              <a:rPr lang="en-US" b="1" dirty="0"/>
              <a:t> </a:t>
            </a:r>
            <a:r>
              <a:rPr lang="en-US" b="1" dirty="0" err="1"/>
              <a:t>enerji</a:t>
            </a:r>
            <a:r>
              <a:rPr lang="en-US" b="1" dirty="0"/>
              <a:t> </a:t>
            </a:r>
            <a:r>
              <a:rPr lang="en-US" b="1" dirty="0" err="1"/>
              <a:t>dengesi</a:t>
            </a:r>
            <a:r>
              <a:rPr lang="en-US" dirty="0"/>
              <a:t>" </a:t>
            </a:r>
            <a:r>
              <a:rPr lang="en-US" dirty="0" err="1"/>
              <a:t>olarak</a:t>
            </a:r>
            <a:r>
              <a:rPr lang="en-US" dirty="0"/>
              <a:t> </a:t>
            </a:r>
            <a:r>
              <a:rPr lang="en-US" dirty="0" err="1"/>
              <a:t>adlandırılır</a:t>
            </a:r>
            <a:r>
              <a:rPr lang="en-US" dirty="0"/>
              <a:t>.</a:t>
            </a:r>
            <a:endParaRPr lang="en-TR" dirty="0"/>
          </a:p>
        </p:txBody>
      </p:sp>
      <p:sp>
        <p:nvSpPr>
          <p:cNvPr id="4" name="Footer Placeholder 2">
            <a:extLst>
              <a:ext uri="{FF2B5EF4-FFF2-40B4-BE49-F238E27FC236}">
                <a16:creationId xmlns:a16="http://schemas.microsoft.com/office/drawing/2014/main" id="{52CA9FF7-D79C-C393-D2FB-9F802BBE0190}"/>
              </a:ext>
            </a:extLst>
          </p:cNvPr>
          <p:cNvSpPr>
            <a:spLocks noGrp="1"/>
          </p:cNvSpPr>
          <p:nvPr/>
        </p:nvSpPr>
        <p:spPr>
          <a:xfrm>
            <a:off x="7581452" y="6492875"/>
            <a:ext cx="46105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TR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sz="1400" dirty="0">
                <a:solidFill>
                  <a:schemeClr val="accent6">
                    <a:lumMod val="75000"/>
                  </a:schemeClr>
                </a:solidFill>
              </a:rPr>
              <a:t>VET255 </a:t>
            </a:r>
            <a:r>
              <a:rPr lang="en-US" sz="1400" dirty="0" err="1">
                <a:solidFill>
                  <a:schemeClr val="accent6">
                    <a:lumMod val="75000"/>
                  </a:schemeClr>
                </a:solidFill>
              </a:rPr>
              <a:t>İstatistik</a:t>
            </a:r>
            <a:r>
              <a:rPr lang="en-US" sz="1400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1400" dirty="0" err="1">
                <a:solidFill>
                  <a:schemeClr val="accent6">
                    <a:lumMod val="75000"/>
                  </a:schemeClr>
                </a:solidFill>
              </a:rPr>
              <a:t>Hesaplamalar</a:t>
            </a:r>
            <a:r>
              <a:rPr lang="en-US" sz="1400" dirty="0">
                <a:solidFill>
                  <a:schemeClr val="accent6">
                    <a:lumMod val="75000"/>
                  </a:schemeClr>
                </a:solidFill>
              </a:rPr>
              <a:t>  Prof. Dr. İ. Safa GÜRCAN</a:t>
            </a:r>
            <a:endParaRPr lang="en-TR" sz="1400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460330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C12B79-0561-437D-E2CD-3E6AA1EB6F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/>
              <a:t>Vücudun</a:t>
            </a:r>
            <a:r>
              <a:rPr lang="en-US" b="1" dirty="0"/>
              <a:t> </a:t>
            </a:r>
            <a:r>
              <a:rPr lang="en-US" b="1" dirty="0" err="1"/>
              <a:t>Tepkisi</a:t>
            </a:r>
            <a:endParaRPr lang="en-T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41C846-6238-CFEF-C885-113F3B28FF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675371"/>
            <a:ext cx="10515600" cy="2663248"/>
          </a:xfrm>
        </p:spPr>
        <p:txBody>
          <a:bodyPr/>
          <a:lstStyle/>
          <a:p>
            <a:pPr algn="just"/>
            <a:r>
              <a:rPr lang="en-US" dirty="0"/>
              <a:t>Enerji </a:t>
            </a:r>
            <a:r>
              <a:rPr lang="en-US" dirty="0" err="1"/>
              <a:t>açığını</a:t>
            </a:r>
            <a:r>
              <a:rPr lang="en-US" dirty="0"/>
              <a:t> </a:t>
            </a:r>
            <a:r>
              <a:rPr lang="en-US" dirty="0" err="1"/>
              <a:t>kapatmak</a:t>
            </a:r>
            <a:r>
              <a:rPr lang="en-US" dirty="0"/>
              <a:t> </a:t>
            </a:r>
            <a:r>
              <a:rPr lang="en-US" dirty="0" err="1"/>
              <a:t>için</a:t>
            </a:r>
            <a:r>
              <a:rPr lang="en-US" dirty="0"/>
              <a:t> </a:t>
            </a:r>
            <a:r>
              <a:rPr lang="en-US" dirty="0" err="1"/>
              <a:t>vücut</a:t>
            </a:r>
            <a:r>
              <a:rPr lang="en-US" dirty="0"/>
              <a:t>, </a:t>
            </a:r>
            <a:r>
              <a:rPr lang="en-US" dirty="0" err="1"/>
              <a:t>vücut</a:t>
            </a:r>
            <a:r>
              <a:rPr lang="en-US" dirty="0"/>
              <a:t> </a:t>
            </a:r>
            <a:r>
              <a:rPr lang="en-US" dirty="0" err="1"/>
              <a:t>yağlarını</a:t>
            </a:r>
            <a:r>
              <a:rPr lang="en-US" dirty="0"/>
              <a:t> </a:t>
            </a:r>
            <a:r>
              <a:rPr lang="en-US" dirty="0" err="1"/>
              <a:t>yakmaya</a:t>
            </a:r>
            <a:r>
              <a:rPr lang="en-US" dirty="0"/>
              <a:t> (mobilize </a:t>
            </a:r>
            <a:r>
              <a:rPr lang="en-US" dirty="0" err="1"/>
              <a:t>etmeye</a:t>
            </a:r>
            <a:r>
              <a:rPr lang="en-US" dirty="0"/>
              <a:t>) </a:t>
            </a:r>
            <a:r>
              <a:rPr lang="en-US" dirty="0" err="1"/>
              <a:t>başlar</a:t>
            </a:r>
            <a:r>
              <a:rPr lang="en-US" dirty="0"/>
              <a:t>. </a:t>
            </a:r>
            <a:r>
              <a:rPr lang="en-US" dirty="0" err="1"/>
              <a:t>Yakılan</a:t>
            </a:r>
            <a:r>
              <a:rPr lang="en-US" dirty="0"/>
              <a:t> </a:t>
            </a:r>
            <a:r>
              <a:rPr lang="en-US" dirty="0" err="1"/>
              <a:t>bu</a:t>
            </a:r>
            <a:r>
              <a:rPr lang="en-US" dirty="0"/>
              <a:t> </a:t>
            </a:r>
            <a:r>
              <a:rPr lang="en-US" dirty="0" err="1"/>
              <a:t>yağlar</a:t>
            </a:r>
            <a:r>
              <a:rPr lang="en-US" dirty="0"/>
              <a:t> </a:t>
            </a:r>
            <a:r>
              <a:rPr lang="en-US" dirty="0" err="1"/>
              <a:t>karaciğerde</a:t>
            </a:r>
            <a:r>
              <a:rPr lang="en-US" dirty="0"/>
              <a:t> </a:t>
            </a:r>
            <a:r>
              <a:rPr lang="en-US" dirty="0" err="1"/>
              <a:t>keton</a:t>
            </a:r>
            <a:r>
              <a:rPr lang="en-US" dirty="0"/>
              <a:t> </a:t>
            </a:r>
            <a:r>
              <a:rPr lang="en-US" dirty="0" err="1"/>
              <a:t>cisimciklerine</a:t>
            </a:r>
            <a:r>
              <a:rPr lang="en-US" dirty="0"/>
              <a:t> (beta-</a:t>
            </a:r>
            <a:r>
              <a:rPr lang="en-US" dirty="0" err="1"/>
              <a:t>hidroksibutirat</a:t>
            </a:r>
            <a:r>
              <a:rPr lang="en-US" dirty="0"/>
              <a:t> - BHBA, </a:t>
            </a:r>
            <a:r>
              <a:rPr lang="en-US" dirty="0" err="1"/>
              <a:t>aseton</a:t>
            </a:r>
            <a:r>
              <a:rPr lang="en-US" dirty="0"/>
              <a:t>, </a:t>
            </a:r>
            <a:r>
              <a:rPr lang="en-US" dirty="0" err="1"/>
              <a:t>asetoasetat</a:t>
            </a:r>
            <a:r>
              <a:rPr lang="en-US" dirty="0"/>
              <a:t>) </a:t>
            </a:r>
            <a:r>
              <a:rPr lang="en-US" dirty="0" err="1"/>
              <a:t>dönüşür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enerji</a:t>
            </a:r>
            <a:r>
              <a:rPr lang="en-US" dirty="0"/>
              <a:t> </a:t>
            </a:r>
            <a:r>
              <a:rPr lang="en-US" dirty="0" err="1"/>
              <a:t>kaynağı</a:t>
            </a:r>
            <a:r>
              <a:rPr lang="en-US" dirty="0"/>
              <a:t> </a:t>
            </a:r>
            <a:r>
              <a:rPr lang="en-US" dirty="0" err="1"/>
              <a:t>olarak</a:t>
            </a:r>
            <a:r>
              <a:rPr lang="en-US" dirty="0"/>
              <a:t> </a:t>
            </a:r>
            <a:r>
              <a:rPr lang="en-US" dirty="0" err="1"/>
              <a:t>kullanılır</a:t>
            </a:r>
            <a:r>
              <a:rPr lang="en-US" dirty="0"/>
              <a:t>.</a:t>
            </a:r>
            <a:endParaRPr lang="en-TR" dirty="0"/>
          </a:p>
        </p:txBody>
      </p:sp>
      <p:sp>
        <p:nvSpPr>
          <p:cNvPr id="4" name="Footer Placeholder 2">
            <a:extLst>
              <a:ext uri="{FF2B5EF4-FFF2-40B4-BE49-F238E27FC236}">
                <a16:creationId xmlns:a16="http://schemas.microsoft.com/office/drawing/2014/main" id="{52CA9FF7-D79C-C393-D2FB-9F802BBE0190}"/>
              </a:ext>
            </a:extLst>
          </p:cNvPr>
          <p:cNvSpPr>
            <a:spLocks noGrp="1"/>
          </p:cNvSpPr>
          <p:nvPr/>
        </p:nvSpPr>
        <p:spPr>
          <a:xfrm>
            <a:off x="7581452" y="6492875"/>
            <a:ext cx="46105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TR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sz="1400" dirty="0">
                <a:solidFill>
                  <a:schemeClr val="accent6">
                    <a:lumMod val="75000"/>
                  </a:schemeClr>
                </a:solidFill>
              </a:rPr>
              <a:t>VET255 </a:t>
            </a:r>
            <a:r>
              <a:rPr lang="en-US" sz="1400" dirty="0" err="1">
                <a:solidFill>
                  <a:schemeClr val="accent6">
                    <a:lumMod val="75000"/>
                  </a:schemeClr>
                </a:solidFill>
              </a:rPr>
              <a:t>İstatistik</a:t>
            </a:r>
            <a:r>
              <a:rPr lang="en-US" sz="1400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1400" dirty="0" err="1">
                <a:solidFill>
                  <a:schemeClr val="accent6">
                    <a:lumMod val="75000"/>
                  </a:schemeClr>
                </a:solidFill>
              </a:rPr>
              <a:t>Hesaplamalar</a:t>
            </a:r>
            <a:r>
              <a:rPr lang="en-US" sz="1400" dirty="0">
                <a:solidFill>
                  <a:schemeClr val="accent6">
                    <a:lumMod val="75000"/>
                  </a:schemeClr>
                </a:solidFill>
              </a:rPr>
              <a:t>  Prof. Dr. İ. Safa GÜRCAN</a:t>
            </a:r>
            <a:endParaRPr lang="en-TR" sz="1400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698690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39C361-F661-2ABC-1BB6-C05170D315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TR" dirty="0"/>
              <a:t>Etkisi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28903A-12C0-C714-1FF7-3E924775F3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444461"/>
            <a:ext cx="10515600" cy="2617066"/>
          </a:xfrm>
        </p:spPr>
        <p:txBody>
          <a:bodyPr/>
          <a:lstStyle/>
          <a:p>
            <a:pPr algn="just"/>
            <a:r>
              <a:rPr lang="en-US" dirty="0"/>
              <a:t>Enerji </a:t>
            </a:r>
            <a:r>
              <a:rPr lang="en-US" dirty="0" err="1"/>
              <a:t>açığını</a:t>
            </a:r>
            <a:r>
              <a:rPr lang="en-US" dirty="0"/>
              <a:t> </a:t>
            </a:r>
            <a:r>
              <a:rPr lang="en-US" dirty="0" err="1"/>
              <a:t>kapatmak</a:t>
            </a:r>
            <a:r>
              <a:rPr lang="en-US" dirty="0"/>
              <a:t> </a:t>
            </a:r>
            <a:r>
              <a:rPr lang="en-US" dirty="0" err="1"/>
              <a:t>için</a:t>
            </a:r>
            <a:r>
              <a:rPr lang="en-US" dirty="0"/>
              <a:t> </a:t>
            </a:r>
            <a:r>
              <a:rPr lang="en-US" dirty="0" err="1"/>
              <a:t>vücut</a:t>
            </a:r>
            <a:r>
              <a:rPr lang="en-US" dirty="0"/>
              <a:t>, </a:t>
            </a:r>
            <a:r>
              <a:rPr lang="en-US" dirty="0" err="1"/>
              <a:t>vücut</a:t>
            </a:r>
            <a:r>
              <a:rPr lang="en-US" dirty="0"/>
              <a:t> </a:t>
            </a:r>
            <a:r>
              <a:rPr lang="en-US" dirty="0" err="1"/>
              <a:t>yağlarını</a:t>
            </a:r>
            <a:r>
              <a:rPr lang="en-US" dirty="0"/>
              <a:t> </a:t>
            </a:r>
            <a:r>
              <a:rPr lang="en-US" dirty="0" err="1"/>
              <a:t>yakmaya</a:t>
            </a:r>
            <a:r>
              <a:rPr lang="en-US" dirty="0"/>
              <a:t> (mobilize </a:t>
            </a:r>
            <a:r>
              <a:rPr lang="en-US" dirty="0" err="1"/>
              <a:t>etmeye</a:t>
            </a:r>
            <a:r>
              <a:rPr lang="en-US" dirty="0"/>
              <a:t>) </a:t>
            </a:r>
            <a:r>
              <a:rPr lang="en-US" dirty="0" err="1"/>
              <a:t>başlar</a:t>
            </a:r>
            <a:r>
              <a:rPr lang="en-US" dirty="0"/>
              <a:t>. </a:t>
            </a:r>
            <a:r>
              <a:rPr lang="en-US" dirty="0" err="1"/>
              <a:t>Yakılan</a:t>
            </a:r>
            <a:r>
              <a:rPr lang="en-US" dirty="0"/>
              <a:t> </a:t>
            </a:r>
            <a:r>
              <a:rPr lang="en-US" dirty="0" err="1"/>
              <a:t>bu</a:t>
            </a:r>
            <a:r>
              <a:rPr lang="en-US" dirty="0"/>
              <a:t> </a:t>
            </a:r>
            <a:r>
              <a:rPr lang="en-US" dirty="0" err="1"/>
              <a:t>yağlar</a:t>
            </a:r>
            <a:r>
              <a:rPr lang="en-US" dirty="0"/>
              <a:t> </a:t>
            </a:r>
            <a:r>
              <a:rPr lang="en-US" dirty="0" err="1"/>
              <a:t>karaciğerde</a:t>
            </a:r>
            <a:r>
              <a:rPr lang="en-US" dirty="0"/>
              <a:t> </a:t>
            </a:r>
            <a:r>
              <a:rPr lang="en-US" dirty="0" err="1"/>
              <a:t>keton</a:t>
            </a:r>
            <a:r>
              <a:rPr lang="en-US" dirty="0"/>
              <a:t> </a:t>
            </a:r>
            <a:r>
              <a:rPr lang="en-US" dirty="0" err="1"/>
              <a:t>cisimciklerine</a:t>
            </a:r>
            <a:r>
              <a:rPr lang="en-US" dirty="0"/>
              <a:t> (beta-</a:t>
            </a:r>
            <a:r>
              <a:rPr lang="en-US" dirty="0" err="1"/>
              <a:t>hidroksibutirat</a:t>
            </a:r>
            <a:r>
              <a:rPr lang="en-US" dirty="0"/>
              <a:t> - BHBA, </a:t>
            </a:r>
            <a:r>
              <a:rPr lang="en-US" dirty="0" err="1"/>
              <a:t>aseton</a:t>
            </a:r>
            <a:r>
              <a:rPr lang="en-US" dirty="0"/>
              <a:t>, </a:t>
            </a:r>
            <a:r>
              <a:rPr lang="en-US" dirty="0" err="1"/>
              <a:t>asetoasetat</a:t>
            </a:r>
            <a:r>
              <a:rPr lang="en-US" dirty="0"/>
              <a:t>) </a:t>
            </a:r>
            <a:r>
              <a:rPr lang="en-US" dirty="0" err="1"/>
              <a:t>dönüşür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enerji</a:t>
            </a:r>
            <a:r>
              <a:rPr lang="en-US" dirty="0"/>
              <a:t> </a:t>
            </a:r>
            <a:r>
              <a:rPr lang="en-US" dirty="0" err="1"/>
              <a:t>kaynağı</a:t>
            </a:r>
            <a:r>
              <a:rPr lang="en-US" dirty="0"/>
              <a:t> </a:t>
            </a:r>
            <a:r>
              <a:rPr lang="en-US" dirty="0" err="1"/>
              <a:t>olarak</a:t>
            </a:r>
            <a:r>
              <a:rPr lang="en-US" dirty="0"/>
              <a:t> </a:t>
            </a:r>
            <a:r>
              <a:rPr lang="en-US" dirty="0" err="1"/>
              <a:t>kullanılır</a:t>
            </a:r>
            <a:r>
              <a:rPr lang="en-US" dirty="0"/>
              <a:t>.</a:t>
            </a:r>
            <a:endParaRPr lang="en-TR" dirty="0"/>
          </a:p>
        </p:txBody>
      </p:sp>
      <p:sp>
        <p:nvSpPr>
          <p:cNvPr id="4" name="Footer Placeholder 2">
            <a:extLst>
              <a:ext uri="{FF2B5EF4-FFF2-40B4-BE49-F238E27FC236}">
                <a16:creationId xmlns:a16="http://schemas.microsoft.com/office/drawing/2014/main" id="{52CA9FF7-D79C-C393-D2FB-9F802BBE0190}"/>
              </a:ext>
            </a:extLst>
          </p:cNvPr>
          <p:cNvSpPr>
            <a:spLocks noGrp="1"/>
          </p:cNvSpPr>
          <p:nvPr/>
        </p:nvSpPr>
        <p:spPr>
          <a:xfrm>
            <a:off x="7581452" y="6492875"/>
            <a:ext cx="46105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TR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sz="1400" dirty="0">
                <a:solidFill>
                  <a:schemeClr val="accent6">
                    <a:lumMod val="75000"/>
                  </a:schemeClr>
                </a:solidFill>
              </a:rPr>
              <a:t>VET255 </a:t>
            </a:r>
            <a:r>
              <a:rPr lang="en-US" sz="1400" dirty="0" err="1">
                <a:solidFill>
                  <a:schemeClr val="accent6">
                    <a:lumMod val="75000"/>
                  </a:schemeClr>
                </a:solidFill>
              </a:rPr>
              <a:t>İstatistik</a:t>
            </a:r>
            <a:r>
              <a:rPr lang="en-US" sz="1400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1400" dirty="0" err="1">
                <a:solidFill>
                  <a:schemeClr val="accent6">
                    <a:lumMod val="75000"/>
                  </a:schemeClr>
                </a:solidFill>
              </a:rPr>
              <a:t>Hesaplamalar</a:t>
            </a:r>
            <a:r>
              <a:rPr lang="en-US" sz="1400" dirty="0">
                <a:solidFill>
                  <a:schemeClr val="accent6">
                    <a:lumMod val="75000"/>
                  </a:schemeClr>
                </a:solidFill>
              </a:rPr>
              <a:t>  Prof. Dr. İ. Safa GÜRCAN</a:t>
            </a:r>
            <a:endParaRPr lang="en-TR" sz="1400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59443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117BD6-13B5-AEA9-645A-050AEC7596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Klinik (</a:t>
            </a:r>
            <a:r>
              <a:rPr lang="en-US" b="1" dirty="0" err="1"/>
              <a:t>Hastalık</a:t>
            </a:r>
            <a:r>
              <a:rPr lang="en-US" b="1" dirty="0"/>
              <a:t>) </a:t>
            </a:r>
            <a:r>
              <a:rPr lang="en-US" b="1" dirty="0" err="1"/>
              <a:t>Ketozis</a:t>
            </a:r>
            <a:br>
              <a:rPr lang="en-US" b="1" dirty="0"/>
            </a:br>
            <a:endParaRPr lang="en-T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B0BC11-64C3-9FE4-B6D0-76B4A9CD17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90418" y="2758498"/>
            <a:ext cx="10515600" cy="2173720"/>
          </a:xfrm>
        </p:spPr>
        <p:txBody>
          <a:bodyPr/>
          <a:lstStyle/>
          <a:p>
            <a:pPr marL="0" indent="0" algn="just">
              <a:buNone/>
            </a:pPr>
            <a:r>
              <a:rPr lang="en-US" dirty="0" err="1"/>
              <a:t>Eğer</a:t>
            </a:r>
            <a:r>
              <a:rPr lang="en-US" dirty="0"/>
              <a:t> </a:t>
            </a:r>
            <a:r>
              <a:rPr lang="en-US" dirty="0" err="1"/>
              <a:t>negatif</a:t>
            </a:r>
            <a:r>
              <a:rPr lang="en-US" dirty="0"/>
              <a:t> </a:t>
            </a:r>
            <a:r>
              <a:rPr lang="en-US" dirty="0" err="1"/>
              <a:t>enerji</a:t>
            </a:r>
            <a:r>
              <a:rPr lang="en-US" dirty="0"/>
              <a:t> </a:t>
            </a:r>
            <a:r>
              <a:rPr lang="en-US" dirty="0" err="1"/>
              <a:t>dengesi</a:t>
            </a:r>
            <a:r>
              <a:rPr lang="en-US" dirty="0"/>
              <a:t> </a:t>
            </a:r>
            <a:r>
              <a:rPr lang="en-US" dirty="0" err="1"/>
              <a:t>çok</a:t>
            </a:r>
            <a:r>
              <a:rPr lang="en-US" dirty="0"/>
              <a:t> </a:t>
            </a:r>
            <a:r>
              <a:rPr lang="en-US" dirty="0" err="1"/>
              <a:t>şiddetli</a:t>
            </a:r>
            <a:r>
              <a:rPr lang="en-US" dirty="0"/>
              <a:t> </a:t>
            </a:r>
            <a:r>
              <a:rPr lang="en-US" dirty="0" err="1"/>
              <a:t>olursa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yağ</a:t>
            </a:r>
            <a:r>
              <a:rPr lang="en-US" dirty="0"/>
              <a:t> </a:t>
            </a:r>
            <a:r>
              <a:rPr lang="en-US" dirty="0" err="1"/>
              <a:t>mobilizasyonu</a:t>
            </a:r>
            <a:r>
              <a:rPr lang="en-US" dirty="0"/>
              <a:t> </a:t>
            </a:r>
            <a:r>
              <a:rPr lang="en-US" dirty="0" err="1"/>
              <a:t>aşırı</a:t>
            </a:r>
            <a:r>
              <a:rPr lang="en-US" dirty="0"/>
              <a:t> </a:t>
            </a:r>
            <a:r>
              <a:rPr lang="en-US" dirty="0" err="1"/>
              <a:t>artarsa</a:t>
            </a:r>
            <a:r>
              <a:rPr lang="en-US" dirty="0"/>
              <a:t>, </a:t>
            </a:r>
            <a:r>
              <a:rPr lang="en-US" dirty="0" err="1"/>
              <a:t>keton</a:t>
            </a:r>
            <a:r>
              <a:rPr lang="en-US" dirty="0"/>
              <a:t> </a:t>
            </a:r>
            <a:r>
              <a:rPr lang="en-US" dirty="0" err="1"/>
              <a:t>cisimcikleri</a:t>
            </a:r>
            <a:r>
              <a:rPr lang="en-US" dirty="0"/>
              <a:t> </a:t>
            </a:r>
            <a:r>
              <a:rPr lang="en-US" dirty="0" err="1"/>
              <a:t>zehirli</a:t>
            </a:r>
            <a:r>
              <a:rPr lang="en-US" dirty="0"/>
              <a:t> </a:t>
            </a:r>
            <a:r>
              <a:rPr lang="en-US" dirty="0" err="1"/>
              <a:t>seviyelere</a:t>
            </a:r>
            <a:r>
              <a:rPr lang="en-US" dirty="0"/>
              <a:t> </a:t>
            </a:r>
            <a:r>
              <a:rPr lang="en-US" dirty="0" err="1"/>
              <a:t>ulaşır</a:t>
            </a:r>
            <a:r>
              <a:rPr lang="en-US" dirty="0"/>
              <a:t>. </a:t>
            </a:r>
            <a:r>
              <a:rPr lang="en-US" dirty="0" err="1"/>
              <a:t>İşte</a:t>
            </a:r>
            <a:r>
              <a:rPr lang="en-US" dirty="0"/>
              <a:t> </a:t>
            </a:r>
            <a:r>
              <a:rPr lang="en-US" dirty="0" err="1"/>
              <a:t>bu</a:t>
            </a:r>
            <a:r>
              <a:rPr lang="en-US" dirty="0"/>
              <a:t> durum </a:t>
            </a:r>
            <a:r>
              <a:rPr lang="en-US" b="1" dirty="0" err="1"/>
              <a:t>klinik</a:t>
            </a:r>
            <a:r>
              <a:rPr lang="en-US" b="1" dirty="0"/>
              <a:t> </a:t>
            </a:r>
            <a:r>
              <a:rPr lang="en-US" b="1" dirty="0" err="1"/>
              <a:t>ketozis</a:t>
            </a:r>
            <a:r>
              <a:rPr lang="en-US" dirty="0"/>
              <a:t> </a:t>
            </a:r>
            <a:r>
              <a:rPr lang="en-US" dirty="0" err="1"/>
              <a:t>olarak</a:t>
            </a:r>
            <a:r>
              <a:rPr lang="en-US" dirty="0"/>
              <a:t> </a:t>
            </a:r>
            <a:r>
              <a:rPr lang="en-US" dirty="0" err="1"/>
              <a:t>tanımlanır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ciddi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hastalıktır</a:t>
            </a:r>
            <a:r>
              <a:rPr lang="en-US" dirty="0"/>
              <a:t>.</a:t>
            </a:r>
            <a:endParaRPr lang="en-TR" dirty="0"/>
          </a:p>
        </p:txBody>
      </p:sp>
      <p:sp>
        <p:nvSpPr>
          <p:cNvPr id="4" name="Footer Placeholder 2">
            <a:extLst>
              <a:ext uri="{FF2B5EF4-FFF2-40B4-BE49-F238E27FC236}">
                <a16:creationId xmlns:a16="http://schemas.microsoft.com/office/drawing/2014/main" id="{52CA9FF7-D79C-C393-D2FB-9F802BBE0190}"/>
              </a:ext>
            </a:extLst>
          </p:cNvPr>
          <p:cNvSpPr>
            <a:spLocks noGrp="1"/>
          </p:cNvSpPr>
          <p:nvPr/>
        </p:nvSpPr>
        <p:spPr>
          <a:xfrm>
            <a:off x="7581452" y="6492875"/>
            <a:ext cx="46105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TR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sz="1400" dirty="0">
                <a:solidFill>
                  <a:schemeClr val="accent6">
                    <a:lumMod val="75000"/>
                  </a:schemeClr>
                </a:solidFill>
              </a:rPr>
              <a:t>VET255 </a:t>
            </a:r>
            <a:r>
              <a:rPr lang="en-US" sz="1400" dirty="0" err="1">
                <a:solidFill>
                  <a:schemeClr val="accent6">
                    <a:lumMod val="75000"/>
                  </a:schemeClr>
                </a:solidFill>
              </a:rPr>
              <a:t>İstatistik</a:t>
            </a:r>
            <a:r>
              <a:rPr lang="en-US" sz="1400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1400" dirty="0" err="1">
                <a:solidFill>
                  <a:schemeClr val="accent6">
                    <a:lumMod val="75000"/>
                  </a:schemeClr>
                </a:solidFill>
              </a:rPr>
              <a:t>Hesaplamalar</a:t>
            </a:r>
            <a:r>
              <a:rPr lang="en-US" sz="1400" dirty="0">
                <a:solidFill>
                  <a:schemeClr val="accent6">
                    <a:lumMod val="75000"/>
                  </a:schemeClr>
                </a:solidFill>
              </a:rPr>
              <a:t>  Prof. Dr. İ. Safa GÜRCAN</a:t>
            </a:r>
            <a:endParaRPr lang="en-TR" sz="1400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75011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1A6F6B-FB6D-5C86-0E85-CF01519FA7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T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FE036A-F98F-974A-FF51-46803466CC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en-US" dirty="0" err="1"/>
              <a:t>Ketozis</a:t>
            </a:r>
            <a:r>
              <a:rPr lang="en-US" dirty="0"/>
              <a:t> </a:t>
            </a:r>
            <a:r>
              <a:rPr lang="en-US" dirty="0" err="1"/>
              <a:t>süt</a:t>
            </a:r>
            <a:r>
              <a:rPr lang="en-US" dirty="0"/>
              <a:t> </a:t>
            </a:r>
            <a:r>
              <a:rPr lang="en-US" dirty="0" err="1"/>
              <a:t>sığırlarında</a:t>
            </a:r>
            <a:r>
              <a:rPr lang="en-US" dirty="0"/>
              <a:t>, </a:t>
            </a:r>
            <a:r>
              <a:rPr lang="en-US" dirty="0" err="1"/>
              <a:t>özellikle</a:t>
            </a:r>
            <a:r>
              <a:rPr lang="en-US" dirty="0"/>
              <a:t> </a:t>
            </a:r>
            <a:r>
              <a:rPr lang="en-US" dirty="0" err="1"/>
              <a:t>laktasyonun</a:t>
            </a:r>
            <a:r>
              <a:rPr lang="en-US" dirty="0"/>
              <a:t> </a:t>
            </a:r>
            <a:r>
              <a:rPr lang="en-US" dirty="0" err="1"/>
              <a:t>erken</a:t>
            </a:r>
            <a:r>
              <a:rPr lang="en-US" dirty="0"/>
              <a:t> </a:t>
            </a:r>
            <a:r>
              <a:rPr lang="en-US" dirty="0" err="1"/>
              <a:t>döneminde</a:t>
            </a:r>
            <a:r>
              <a:rPr lang="en-US" dirty="0"/>
              <a:t>, </a:t>
            </a:r>
            <a:r>
              <a:rPr lang="en-US" dirty="0" err="1"/>
              <a:t>enerji</a:t>
            </a:r>
            <a:r>
              <a:rPr lang="en-US" dirty="0"/>
              <a:t> </a:t>
            </a:r>
            <a:r>
              <a:rPr lang="en-US" dirty="0" err="1"/>
              <a:t>dengesizliğinin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göstergesidir</a:t>
            </a:r>
            <a:r>
              <a:rPr lang="en-US" dirty="0"/>
              <a:t>. </a:t>
            </a:r>
            <a:r>
              <a:rPr lang="en-US" dirty="0" err="1"/>
              <a:t>Hafif</a:t>
            </a:r>
            <a:r>
              <a:rPr lang="en-US" dirty="0"/>
              <a:t> </a:t>
            </a:r>
            <a:r>
              <a:rPr lang="en-US" dirty="0" err="1"/>
              <a:t>seviyeleri</a:t>
            </a:r>
            <a:r>
              <a:rPr lang="en-US" dirty="0"/>
              <a:t> normal </a:t>
            </a:r>
            <a:r>
              <a:rPr lang="en-US" dirty="0" err="1"/>
              <a:t>karşılansa</a:t>
            </a:r>
            <a:r>
              <a:rPr lang="en-US" dirty="0"/>
              <a:t> da, </a:t>
            </a:r>
            <a:r>
              <a:rPr lang="en-US" dirty="0" err="1"/>
              <a:t>klinik</a:t>
            </a:r>
            <a:r>
              <a:rPr lang="en-US" dirty="0"/>
              <a:t> </a:t>
            </a:r>
            <a:r>
              <a:rPr lang="en-US" dirty="0" err="1"/>
              <a:t>ketozis</a:t>
            </a:r>
            <a:r>
              <a:rPr lang="en-US" dirty="0"/>
              <a:t> hem o </a:t>
            </a:r>
            <a:r>
              <a:rPr lang="en-US" dirty="0" err="1"/>
              <a:t>ineğin</a:t>
            </a:r>
            <a:r>
              <a:rPr lang="en-US" dirty="0"/>
              <a:t> </a:t>
            </a:r>
            <a:r>
              <a:rPr lang="en-US" dirty="0" err="1"/>
              <a:t>sağlığını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verimini</a:t>
            </a:r>
            <a:r>
              <a:rPr lang="en-US" dirty="0"/>
              <a:t> hem de </a:t>
            </a:r>
            <a:r>
              <a:rPr lang="en-US" dirty="0" err="1"/>
              <a:t>işletmenin</a:t>
            </a:r>
            <a:r>
              <a:rPr lang="en-US" dirty="0"/>
              <a:t> </a:t>
            </a:r>
            <a:r>
              <a:rPr lang="en-US" dirty="0" err="1"/>
              <a:t>ekonomisini</a:t>
            </a:r>
            <a:r>
              <a:rPr lang="en-US" dirty="0"/>
              <a:t> </a:t>
            </a:r>
            <a:r>
              <a:rPr lang="en-US" dirty="0" err="1"/>
              <a:t>ciddi</a:t>
            </a:r>
            <a:r>
              <a:rPr lang="en-US" dirty="0"/>
              <a:t> </a:t>
            </a:r>
            <a:r>
              <a:rPr lang="en-US" dirty="0" err="1"/>
              <a:t>şekilde</a:t>
            </a:r>
            <a:r>
              <a:rPr lang="en-US" dirty="0"/>
              <a:t> </a:t>
            </a:r>
            <a:r>
              <a:rPr lang="en-US" dirty="0" err="1"/>
              <a:t>tehdit</a:t>
            </a:r>
            <a:r>
              <a:rPr lang="en-US" dirty="0"/>
              <a:t> </a:t>
            </a:r>
            <a:r>
              <a:rPr lang="en-US" dirty="0" err="1"/>
              <a:t>eden</a:t>
            </a:r>
            <a:r>
              <a:rPr lang="en-US" dirty="0"/>
              <a:t> </a:t>
            </a:r>
            <a:r>
              <a:rPr lang="en-US" dirty="0" err="1"/>
              <a:t>önemli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hastalıktır</a:t>
            </a:r>
            <a:r>
              <a:rPr lang="en-US" dirty="0"/>
              <a:t>. Doğru </a:t>
            </a:r>
            <a:r>
              <a:rPr lang="en-US" dirty="0" err="1"/>
              <a:t>besleme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yönetim</a:t>
            </a:r>
            <a:r>
              <a:rPr lang="en-US" dirty="0"/>
              <a:t> </a:t>
            </a:r>
            <a:r>
              <a:rPr lang="en-US" dirty="0" err="1"/>
              <a:t>stratejileri</a:t>
            </a:r>
            <a:r>
              <a:rPr lang="en-US" dirty="0"/>
              <a:t> </a:t>
            </a:r>
            <a:r>
              <a:rPr lang="en-US" dirty="0" err="1"/>
              <a:t>ile</a:t>
            </a:r>
            <a:r>
              <a:rPr lang="en-US" dirty="0"/>
              <a:t> </a:t>
            </a:r>
            <a:r>
              <a:rPr lang="en-US" dirty="0" err="1"/>
              <a:t>önlenebilir</a:t>
            </a:r>
            <a:r>
              <a:rPr lang="en-US" dirty="0"/>
              <a:t> </a:t>
            </a:r>
            <a:r>
              <a:rPr lang="en-US" dirty="0" err="1"/>
              <a:t>veya</a:t>
            </a:r>
            <a:r>
              <a:rPr lang="en-US" dirty="0"/>
              <a:t> </a:t>
            </a:r>
            <a:r>
              <a:rPr lang="en-US" dirty="0" err="1"/>
              <a:t>etkileri</a:t>
            </a:r>
            <a:r>
              <a:rPr lang="en-US" dirty="0"/>
              <a:t> minimize </a:t>
            </a:r>
            <a:r>
              <a:rPr lang="en-US" dirty="0" err="1"/>
              <a:t>edilebilir</a:t>
            </a:r>
            <a:r>
              <a:rPr lang="en-US" dirty="0"/>
              <a:t>.</a:t>
            </a:r>
            <a:endParaRPr lang="en-TR" dirty="0"/>
          </a:p>
        </p:txBody>
      </p:sp>
      <p:sp>
        <p:nvSpPr>
          <p:cNvPr id="4" name="Footer Placeholder 2">
            <a:extLst>
              <a:ext uri="{FF2B5EF4-FFF2-40B4-BE49-F238E27FC236}">
                <a16:creationId xmlns:a16="http://schemas.microsoft.com/office/drawing/2014/main" id="{52CA9FF7-D79C-C393-D2FB-9F802BBE0190}"/>
              </a:ext>
            </a:extLst>
          </p:cNvPr>
          <p:cNvSpPr>
            <a:spLocks noGrp="1"/>
          </p:cNvSpPr>
          <p:nvPr/>
        </p:nvSpPr>
        <p:spPr>
          <a:xfrm>
            <a:off x="7502115" y="6492875"/>
            <a:ext cx="46105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TR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sz="1400" dirty="0">
                <a:solidFill>
                  <a:schemeClr val="accent6">
                    <a:lumMod val="75000"/>
                  </a:schemeClr>
                </a:solidFill>
              </a:rPr>
              <a:t>VET255 </a:t>
            </a:r>
            <a:r>
              <a:rPr lang="en-US" sz="1400" dirty="0" err="1">
                <a:solidFill>
                  <a:schemeClr val="accent6">
                    <a:lumMod val="75000"/>
                  </a:schemeClr>
                </a:solidFill>
              </a:rPr>
              <a:t>İstatistik</a:t>
            </a:r>
            <a:r>
              <a:rPr lang="en-US" sz="1400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1400" dirty="0" err="1">
                <a:solidFill>
                  <a:schemeClr val="accent6">
                    <a:lumMod val="75000"/>
                  </a:schemeClr>
                </a:solidFill>
              </a:rPr>
              <a:t>Hesaplamalar</a:t>
            </a:r>
            <a:r>
              <a:rPr lang="en-US" sz="1400" dirty="0">
                <a:solidFill>
                  <a:schemeClr val="accent6">
                    <a:lumMod val="75000"/>
                  </a:schemeClr>
                </a:solidFill>
              </a:rPr>
              <a:t>  Prof. Dr. İ. Safa GÜRCAN</a:t>
            </a:r>
            <a:endParaRPr lang="en-TR" sz="1400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129808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7FC1AC-D79C-6A36-5482-7C3D177BFE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TR" dirty="0"/>
              <a:t>Çalışma Düzeni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3B1876DE-3BB7-EE78-DD85-C14CD8EC8964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364067" y="1787539"/>
            <a:ext cx="11578551" cy="39703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en-TR" altLang="en-TR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200 laktasyondaki Holstein inek doğumdan hemen sonra çalışmaya dahil edilir.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en-TR" altLang="en-TR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İnekler doğumdan sonraki ilk 10 gün içinde </a:t>
            </a:r>
            <a:r>
              <a:rPr kumimoji="0" lang="en-TR" altLang="en-TR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kan β-hidroksibutirat (BHBA)</a:t>
            </a:r>
            <a:r>
              <a:rPr kumimoji="0" lang="en-TR" altLang="en-TR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 düzeyine göre iki gruba ayrılır: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TR" altLang="en-T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en-TR" altLang="en-TR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Ketozis grubı:</a:t>
            </a:r>
            <a:r>
              <a:rPr kumimoji="0" lang="en-TR" altLang="en-TR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 BHBA ≥ 1.2 mmol/L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TR" altLang="en-TR" sz="18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en-TR" altLang="en-TR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Kontrol grubu:</a:t>
            </a:r>
            <a:r>
              <a:rPr kumimoji="0" lang="en-TR" altLang="en-TR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 BHBA &lt; 1.2 mmol/L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TR" altLang="en-TR" sz="18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en-TR" altLang="en-TR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Gruplar </a:t>
            </a:r>
            <a:r>
              <a:rPr kumimoji="0" lang="en-TR" altLang="en-TR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3 ay boyunca</a:t>
            </a:r>
            <a:r>
              <a:rPr kumimoji="0" lang="en-TR" altLang="en-TR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 izlenir.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TR" altLang="en-T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en-TR" altLang="en-TR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Her ineğin günlük süt verimi ve üreme performansı kaydedilir.</a:t>
            </a:r>
            <a:endParaRPr kumimoji="0" lang="en-TR" altLang="en-TR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2CA9FF7-D79C-C393-D2FB-9F802BBE0190}"/>
              </a:ext>
            </a:extLst>
          </p:cNvPr>
          <p:cNvSpPr>
            <a:spLocks noGrp="1"/>
          </p:cNvSpPr>
          <p:nvPr/>
        </p:nvSpPr>
        <p:spPr>
          <a:xfrm>
            <a:off x="7581452" y="6407130"/>
            <a:ext cx="46105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TR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sz="1400" dirty="0">
                <a:solidFill>
                  <a:schemeClr val="accent6">
                    <a:lumMod val="75000"/>
                  </a:schemeClr>
                </a:solidFill>
              </a:rPr>
              <a:t>VET255 </a:t>
            </a:r>
            <a:r>
              <a:rPr lang="en-US" sz="1400" dirty="0" err="1">
                <a:solidFill>
                  <a:schemeClr val="accent6">
                    <a:lumMod val="75000"/>
                  </a:schemeClr>
                </a:solidFill>
              </a:rPr>
              <a:t>İstatistik</a:t>
            </a:r>
            <a:r>
              <a:rPr lang="en-US" sz="1400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1400" dirty="0" err="1">
                <a:solidFill>
                  <a:schemeClr val="accent6">
                    <a:lumMod val="75000"/>
                  </a:schemeClr>
                </a:solidFill>
              </a:rPr>
              <a:t>Hesaplamalar</a:t>
            </a:r>
            <a:r>
              <a:rPr lang="en-US" sz="1400" dirty="0">
                <a:solidFill>
                  <a:schemeClr val="accent6">
                    <a:lumMod val="75000"/>
                  </a:schemeClr>
                </a:solidFill>
              </a:rPr>
              <a:t>  Prof. Dr. İ. Safa GÜRCAN</a:t>
            </a:r>
            <a:endParaRPr lang="en-TR" sz="1400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338039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0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5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0" dur="5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5" dur="500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357C67-1F95-0AEF-4C13-110F48975E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45066" y="754591"/>
            <a:ext cx="10515600" cy="1325563"/>
          </a:xfrm>
        </p:spPr>
        <p:txBody>
          <a:bodyPr/>
          <a:lstStyle/>
          <a:p>
            <a:r>
              <a:rPr lang="en-TR" dirty="0"/>
              <a:t>Araştırma Sorusu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C1A34C36-5712-1166-4FBE-63B7BE9817D7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838199" y="3462685"/>
            <a:ext cx="10041467" cy="10772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TR" altLang="en-TR" sz="3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-webkit-standard"/>
              </a:rPr>
              <a:t>Ketozis gelişen ineklerde süt verimi,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TR" altLang="en-TR" sz="3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-webkit-standard"/>
              </a:rPr>
              <a:t>ketozis gelişmeyenlere göre daha mı düşüktür?</a:t>
            </a:r>
            <a:endParaRPr kumimoji="0" lang="en-TR" altLang="en-TR" sz="3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2CA9FF7-D79C-C393-D2FB-9F802BBE0190}"/>
              </a:ext>
            </a:extLst>
          </p:cNvPr>
          <p:cNvSpPr>
            <a:spLocks noGrp="1"/>
          </p:cNvSpPr>
          <p:nvPr/>
        </p:nvSpPr>
        <p:spPr>
          <a:xfrm>
            <a:off x="7581452" y="6492875"/>
            <a:ext cx="46105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TR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sz="1400" dirty="0">
                <a:solidFill>
                  <a:schemeClr val="accent6">
                    <a:lumMod val="75000"/>
                  </a:schemeClr>
                </a:solidFill>
              </a:rPr>
              <a:t>VET255 </a:t>
            </a:r>
            <a:r>
              <a:rPr lang="en-US" sz="1400" dirty="0" err="1">
                <a:solidFill>
                  <a:schemeClr val="accent6">
                    <a:lumMod val="75000"/>
                  </a:schemeClr>
                </a:solidFill>
              </a:rPr>
              <a:t>İstatistik</a:t>
            </a:r>
            <a:r>
              <a:rPr lang="en-US" sz="1400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1400" dirty="0" err="1">
                <a:solidFill>
                  <a:schemeClr val="accent6">
                    <a:lumMod val="75000"/>
                  </a:schemeClr>
                </a:solidFill>
              </a:rPr>
              <a:t>Hesaplamalar</a:t>
            </a:r>
            <a:r>
              <a:rPr lang="en-US" sz="1400" dirty="0">
                <a:solidFill>
                  <a:schemeClr val="accent6">
                    <a:lumMod val="75000"/>
                  </a:schemeClr>
                </a:solidFill>
              </a:rPr>
              <a:t>  Prof. Dr. İ. Safa GÜRCAN</a:t>
            </a:r>
            <a:endParaRPr lang="en-TR" sz="1400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789295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492151-DE9B-9078-EBD7-B9894076C5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TR" dirty="0"/>
              <a:t>Kullanılan İstatistik Yöntemler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456894CC-0C00-CC3F-13F1-F8A0F3C26D3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97851477"/>
              </p:ext>
            </p:extLst>
          </p:nvPr>
        </p:nvGraphicFramePr>
        <p:xfrm>
          <a:off x="838200" y="1825625"/>
          <a:ext cx="10515597" cy="347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05199">
                  <a:extLst>
                    <a:ext uri="{9D8B030D-6E8A-4147-A177-3AD203B41FA5}">
                      <a16:colId xmlns:a16="http://schemas.microsoft.com/office/drawing/2014/main" val="1810812771"/>
                    </a:ext>
                  </a:extLst>
                </a:gridCol>
                <a:gridCol w="3505199">
                  <a:extLst>
                    <a:ext uri="{9D8B030D-6E8A-4147-A177-3AD203B41FA5}">
                      <a16:colId xmlns:a16="http://schemas.microsoft.com/office/drawing/2014/main" val="885003540"/>
                    </a:ext>
                  </a:extLst>
                </a:gridCol>
                <a:gridCol w="3505199">
                  <a:extLst>
                    <a:ext uri="{9D8B030D-6E8A-4147-A177-3AD203B41FA5}">
                      <a16:colId xmlns:a16="http://schemas.microsoft.com/office/drawing/2014/main" val="279210091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TR" dirty="0"/>
                        <a:t>Analiz Türü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TR" dirty="0"/>
                        <a:t>Kullanılan Yöntem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TR" dirty="0"/>
                        <a:t>Açıklama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4199885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TR" dirty="0"/>
                        <a:t>Tanımlayıcı İstatistik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TR" dirty="0"/>
                        <a:t>Ortalama / Std. Sapma /Yüzde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0" i="0" u="none" strike="noStrike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Grupların</a:t>
                      </a:r>
                      <a:r>
                        <a:rPr lang="en-US" sz="18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b="0" i="0" u="none" strike="noStrike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başlangıç</a:t>
                      </a:r>
                      <a:r>
                        <a:rPr lang="en-US" sz="18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b="0" i="0" u="none" strike="noStrike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özellikleri</a:t>
                      </a:r>
                      <a:r>
                        <a:rPr lang="en-US" sz="18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b="0" i="0" u="none" strike="noStrike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karşılaştırılır</a:t>
                      </a:r>
                      <a:r>
                        <a:rPr lang="en-US" sz="18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endParaRPr lang="en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3701203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b="0" i="0" u="none" strike="noStrike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Grup</a:t>
                      </a:r>
                      <a:r>
                        <a:rPr lang="en-US" sz="18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b="0" i="0" u="none" strike="noStrike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karşılaştırması</a:t>
                      </a:r>
                      <a:endParaRPr lang="en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1" i="0" u="none" strike="noStrike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Bağımsız</a:t>
                      </a:r>
                      <a:r>
                        <a:rPr lang="en-US" sz="1800" b="1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b="1" i="0" u="none" strike="noStrike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örneklem</a:t>
                      </a:r>
                      <a:r>
                        <a:rPr lang="en-US" sz="1800" b="1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t-</a:t>
                      </a:r>
                      <a:r>
                        <a:rPr lang="en-US" sz="1800" b="1" i="0" u="none" strike="noStrike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testi</a:t>
                      </a:r>
                      <a:r>
                        <a:rPr lang="en-US" sz="18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(normal </a:t>
                      </a:r>
                      <a:r>
                        <a:rPr lang="en-US" sz="1800" b="0" i="0" u="none" strike="noStrike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dağılım</a:t>
                      </a:r>
                      <a:r>
                        <a:rPr lang="en-US" sz="18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b="0" i="0" u="none" strike="noStrike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varsa</a:t>
                      </a:r>
                      <a:r>
                        <a:rPr lang="en-US" sz="18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 </a:t>
                      </a:r>
                      <a:r>
                        <a:rPr lang="en-US" sz="1800" b="0" i="0" u="none" strike="noStrike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veya</a:t>
                      </a:r>
                      <a:r>
                        <a:rPr lang="en-US" sz="18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r>
                        <a:rPr lang="en-US" sz="1800" b="1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Mann–Whitney U </a:t>
                      </a:r>
                      <a:r>
                        <a:rPr lang="en-US" sz="1800" b="1" i="0" u="none" strike="noStrike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testi</a:t>
                      </a:r>
                      <a:endParaRPr lang="en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0" i="0" u="none" strike="noStrike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Ketozis</a:t>
                      </a:r>
                      <a:r>
                        <a:rPr lang="en-US" sz="18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b="0" i="0" u="none" strike="noStrike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ve</a:t>
                      </a:r>
                      <a:r>
                        <a:rPr lang="en-US" sz="18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b="0" i="0" u="none" strike="noStrike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kontrol</a:t>
                      </a:r>
                      <a:r>
                        <a:rPr lang="en-US" sz="18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b="0" i="0" u="none" strike="noStrike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grupları</a:t>
                      </a:r>
                      <a:r>
                        <a:rPr lang="en-US" sz="18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b="0" i="0" u="none" strike="noStrike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arasında</a:t>
                      </a:r>
                      <a:r>
                        <a:rPr lang="en-US" sz="18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b="0" i="0" u="none" strike="noStrike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ortalama</a:t>
                      </a:r>
                      <a:r>
                        <a:rPr lang="en-US" sz="18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b="0" i="0" u="none" strike="noStrike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süt</a:t>
                      </a:r>
                      <a:r>
                        <a:rPr lang="en-US" sz="18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b="0" i="0" u="none" strike="noStrike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verimi</a:t>
                      </a:r>
                      <a:r>
                        <a:rPr lang="en-US" sz="18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b="0" i="0" u="none" strike="noStrike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farkı</a:t>
                      </a:r>
                      <a:r>
                        <a:rPr lang="en-US" sz="18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test </a:t>
                      </a:r>
                      <a:r>
                        <a:rPr lang="en-US" sz="1800" b="0" i="0" u="none" strike="noStrike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edilir</a:t>
                      </a:r>
                      <a:r>
                        <a:rPr lang="en-US" sz="18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endParaRPr lang="en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1547309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/>
                        <a:t>Zaman içinde değişim analizi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dirty="0" err="1"/>
                        <a:t>Tekrarlayan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ölçümler</a:t>
                      </a:r>
                      <a:r>
                        <a:rPr lang="en-US" dirty="0"/>
                        <a:t> ANOVA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800" b="0" i="0" u="none" strike="noStrike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Laktasyon</a:t>
                      </a:r>
                      <a:r>
                        <a:rPr lang="en-US" sz="18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b="0" i="0" u="none" strike="noStrike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süresince</a:t>
                      </a:r>
                      <a:r>
                        <a:rPr lang="en-US" sz="18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b="0" i="0" u="none" strike="noStrike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süt</a:t>
                      </a:r>
                      <a:r>
                        <a:rPr lang="en-US" sz="18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b="0" i="0" u="none" strike="noStrike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verimi</a:t>
                      </a:r>
                      <a:r>
                        <a:rPr lang="en-US" sz="18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b="0" i="0" u="none" strike="noStrike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eğrisi</a:t>
                      </a:r>
                      <a:r>
                        <a:rPr lang="en-US" sz="18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b="0" i="0" u="none" strike="noStrike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farkı</a:t>
                      </a:r>
                      <a:r>
                        <a:rPr lang="en-US" sz="18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b="0" i="0" u="none" strike="noStrike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incelenir</a:t>
                      </a:r>
                      <a:r>
                        <a:rPr lang="en-US" sz="18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endParaRPr 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784184283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TR" dirty="0"/>
                        <a:t>Risk Analizi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1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Risk </a:t>
                      </a:r>
                      <a:r>
                        <a:rPr lang="en-US" sz="1800" b="1" i="0" u="none" strike="noStrike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oranı</a:t>
                      </a:r>
                      <a:r>
                        <a:rPr lang="en-US" sz="1800" b="1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(RR)</a:t>
                      </a:r>
                      <a:r>
                        <a:rPr lang="en-US" sz="18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r>
                        <a:rPr lang="en-US" sz="1800" b="0" i="0" u="none" strike="noStrike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ve</a:t>
                      </a:r>
                      <a:r>
                        <a:rPr lang="en-US" sz="18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r>
                        <a:rPr lang="en-US" sz="1800" b="1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%95 GA</a:t>
                      </a:r>
                      <a:endParaRPr lang="en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0" i="0" u="none" strike="noStrike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Ketozis</a:t>
                      </a:r>
                      <a:r>
                        <a:rPr lang="en-US" sz="18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b="0" i="0" u="none" strike="noStrike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gelişiminin</a:t>
                      </a:r>
                      <a:r>
                        <a:rPr lang="en-US" sz="18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b="0" i="0" u="none" strike="noStrike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düşük</a:t>
                      </a:r>
                      <a:r>
                        <a:rPr lang="en-US" sz="18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b="0" i="0" u="none" strike="noStrike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süt</a:t>
                      </a:r>
                      <a:r>
                        <a:rPr lang="en-US" sz="18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b="0" i="0" u="none" strike="noStrike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verimi</a:t>
                      </a:r>
                      <a:r>
                        <a:rPr lang="en-US" sz="18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b="0" i="0" u="none" strike="noStrike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riskini</a:t>
                      </a:r>
                      <a:r>
                        <a:rPr lang="en-US" sz="18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ne </a:t>
                      </a:r>
                      <a:r>
                        <a:rPr lang="en-US" sz="1800" b="0" i="0" u="none" strike="noStrike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kadar</a:t>
                      </a:r>
                      <a:r>
                        <a:rPr lang="en-US" sz="18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b="0" i="0" u="none" strike="noStrike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artırdığı</a:t>
                      </a:r>
                      <a:r>
                        <a:rPr lang="en-US" sz="18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b="0" i="0" u="none" strike="noStrike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hesaplanır</a:t>
                      </a:r>
                      <a:r>
                        <a:rPr lang="en-US" sz="18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endParaRPr lang="en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25493498"/>
                  </a:ext>
                </a:extLst>
              </a:tr>
            </a:tbl>
          </a:graphicData>
        </a:graphic>
      </p:graphicFrame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2CA9FF7-D79C-C393-D2FB-9F802BBE0190}"/>
              </a:ext>
            </a:extLst>
          </p:cNvPr>
          <p:cNvSpPr>
            <a:spLocks noGrp="1"/>
          </p:cNvSpPr>
          <p:nvPr/>
        </p:nvSpPr>
        <p:spPr>
          <a:xfrm>
            <a:off x="7581452" y="6492875"/>
            <a:ext cx="46105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TR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sz="1400" dirty="0">
                <a:solidFill>
                  <a:schemeClr val="accent6">
                    <a:lumMod val="75000"/>
                  </a:schemeClr>
                </a:solidFill>
              </a:rPr>
              <a:t>VET255 </a:t>
            </a:r>
            <a:r>
              <a:rPr lang="en-US" sz="1400" dirty="0" err="1">
                <a:solidFill>
                  <a:schemeClr val="accent6">
                    <a:lumMod val="75000"/>
                  </a:schemeClr>
                </a:solidFill>
              </a:rPr>
              <a:t>İstatistik</a:t>
            </a:r>
            <a:r>
              <a:rPr lang="en-US" sz="1400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1400" dirty="0" err="1">
                <a:solidFill>
                  <a:schemeClr val="accent6">
                    <a:lumMod val="75000"/>
                  </a:schemeClr>
                </a:solidFill>
              </a:rPr>
              <a:t>Hesaplamalar</a:t>
            </a:r>
            <a:r>
              <a:rPr lang="en-US" sz="1400" dirty="0">
                <a:solidFill>
                  <a:schemeClr val="accent6">
                    <a:lumMod val="75000"/>
                  </a:schemeClr>
                </a:solidFill>
              </a:rPr>
              <a:t>  Prof. Dr. İ. Safa GÜRCAN</a:t>
            </a:r>
            <a:endParaRPr lang="en-TR" sz="1400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876702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37</TotalTime>
  <Words>531</Words>
  <Application>Microsoft Macintosh PowerPoint</Application>
  <PresentationFormat>Widescreen</PresentationFormat>
  <Paragraphs>53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-webkit-standard</vt:lpstr>
      <vt:lpstr>Aptos</vt:lpstr>
      <vt:lpstr>Aptos Display</vt:lpstr>
      <vt:lpstr>Arial</vt:lpstr>
      <vt:lpstr>Office Theme</vt:lpstr>
      <vt:lpstr>Süt sığırlarında doğum sonrası ketozis gelişimi ile  süt verimi arasındaki ilişki</vt:lpstr>
      <vt:lpstr>Ketozis Nedir?</vt:lpstr>
      <vt:lpstr>Vücudun Tepkisi</vt:lpstr>
      <vt:lpstr>Etkisi</vt:lpstr>
      <vt:lpstr>Klinik (Hastalık) Ketozis </vt:lpstr>
      <vt:lpstr>PowerPoint Presentation</vt:lpstr>
      <vt:lpstr>Çalışma Düzeni</vt:lpstr>
      <vt:lpstr>Araştırma Sorusu</vt:lpstr>
      <vt:lpstr>Kullanılan İstatistik Yöntemler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Safa.Gurcan</dc:creator>
  <cp:lastModifiedBy>Safa.Gurcan</cp:lastModifiedBy>
  <cp:revision>6</cp:revision>
  <dcterms:created xsi:type="dcterms:W3CDTF">2025-10-23T05:46:54Z</dcterms:created>
  <dcterms:modified xsi:type="dcterms:W3CDTF">2025-10-23T11:26:58Z</dcterms:modified>
</cp:coreProperties>
</file>