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98" d="100"/>
          <a:sy n="98" d="100"/>
        </p:scale>
        <p:origin x="84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E9E92-FD7E-4792-9E02-6E8F061F7EB9}" type="datetimeFigureOut">
              <a:rPr lang="tr-TR" smtClean="0"/>
              <a:t>15.10.2026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5F1D1-2754-4B82-9F54-1BF9BA135BF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7298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3DFDD-A32C-4D5F-A273-D846D6CD8070}" type="datetime1">
              <a:rPr lang="tr-TR" smtClean="0"/>
              <a:t>15.10.2026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CAE7-3398-41F4-8226-876ABC61938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4318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2E3CD-737F-4503-A787-51F3AF1F8E93}" type="datetime1">
              <a:rPr lang="tr-TR" smtClean="0"/>
              <a:t>15.10.2026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CAE7-3398-41F4-8226-876ABC61938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1498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4ED02-C5A1-4410-BB47-B1F8D62A98BB}" type="datetime1">
              <a:rPr lang="tr-TR" smtClean="0"/>
              <a:t>15.10.2026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CAE7-3398-41F4-8226-876ABC61938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8663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15DC5-7613-4E4E-B10C-2B185D87E505}" type="datetime1">
              <a:rPr lang="tr-TR" smtClean="0"/>
              <a:t>15.10.2026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CAE7-3398-41F4-8226-876ABC61938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4827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D18BA-09FF-4E97-942B-268E8DB300A9}" type="datetime1">
              <a:rPr lang="tr-TR" smtClean="0"/>
              <a:t>15.10.2026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CAE7-3398-41F4-8226-876ABC61938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4585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0C23D-B7AE-464D-B63E-C1F6B1366E2A}" type="datetime1">
              <a:rPr lang="tr-TR" smtClean="0"/>
              <a:t>15.10.2026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CAE7-3398-41F4-8226-876ABC61938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431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0E17-4933-460A-8AF0-79CD0D494A1B}" type="datetime1">
              <a:rPr lang="tr-TR" smtClean="0"/>
              <a:t>15.10.2026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CAE7-3398-41F4-8226-876ABC61938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6996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CCE47-10EB-4CD4-B1CB-E118AB90D76D}" type="datetime1">
              <a:rPr lang="tr-TR" smtClean="0"/>
              <a:t>15.10.2026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CAE7-3398-41F4-8226-876ABC61938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5038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6587-E455-4587-B70A-35B9B8CFC64F}" type="datetime1">
              <a:rPr lang="tr-TR" smtClean="0"/>
              <a:t>15.10.2026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CAE7-3398-41F4-8226-876ABC61938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9395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49FD5-885A-4522-B1C0-5F6952CC983E}" type="datetime1">
              <a:rPr lang="tr-TR" smtClean="0"/>
              <a:t>15.10.2026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CAE7-3398-41F4-8226-876ABC61938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5887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0BD65-E3CF-432F-9CF0-A2ED6A2DCE1E}" type="datetime1">
              <a:rPr lang="tr-TR" smtClean="0"/>
              <a:t>15.10.2026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FCAE7-3398-41F4-8226-876ABC61938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3459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B3B4C-4385-451F-993F-E4ED8D0866D0}" type="datetime1">
              <a:rPr lang="tr-TR" smtClean="0"/>
              <a:t>15.10.2026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Prof. Dr. İ. Safa GÜRCAN</a:t>
            </a:r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FCAE7-3398-41F4-8226-876ABC61938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678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tr.wikipedia.org/wiki/RO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465634" y="421971"/>
            <a:ext cx="9144000" cy="1659748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tr-TR" dirty="0" smtClean="0"/>
              <a:t>ROC Eğrisi ve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465634" y="2395807"/>
            <a:ext cx="9144000" cy="1655762"/>
          </a:xfrm>
        </p:spPr>
        <p:txBody>
          <a:bodyPr>
            <a:normAutofit/>
          </a:bodyPr>
          <a:lstStyle/>
          <a:p>
            <a:r>
              <a:rPr lang="tr-TR" sz="3600" dirty="0" smtClean="0"/>
              <a:t>Kullanım </a:t>
            </a:r>
            <a:r>
              <a:rPr lang="tr-TR" sz="3600" dirty="0" smtClean="0"/>
              <a:t>Alanları</a:t>
            </a:r>
            <a:endParaRPr lang="tr-TR" sz="36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768" y="3973512"/>
            <a:ext cx="3571875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77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tr-TR" dirty="0" smtClean="0"/>
              <a:t>ROC Eğrisi</a:t>
            </a:r>
            <a:br>
              <a:rPr lang="tr-TR" dirty="0" smtClean="0"/>
            </a:br>
            <a:r>
              <a:rPr lang="en-US" dirty="0"/>
              <a:t> </a:t>
            </a:r>
            <a:r>
              <a:rPr lang="en-US" sz="3100" dirty="0">
                <a:hlinkClick r:id="rId2"/>
              </a:rPr>
              <a:t>Receiver Operating Characteristic</a:t>
            </a:r>
            <a:r>
              <a:rPr lang="en-US" sz="3100" dirty="0"/>
              <a:t> (</a:t>
            </a:r>
            <a:r>
              <a:rPr lang="en-US" sz="3100" dirty="0" err="1"/>
              <a:t>Alıcı</a:t>
            </a:r>
            <a:r>
              <a:rPr lang="en-US" sz="3100" dirty="0"/>
              <a:t> </a:t>
            </a:r>
            <a:r>
              <a:rPr lang="en-US" sz="3100" dirty="0" err="1"/>
              <a:t>İşletim</a:t>
            </a:r>
            <a:r>
              <a:rPr lang="en-US" sz="3100" dirty="0"/>
              <a:t> </a:t>
            </a:r>
            <a:r>
              <a:rPr lang="en-US" sz="3100" dirty="0" err="1"/>
              <a:t>Karakteristiği</a:t>
            </a:r>
            <a:endParaRPr lang="tr-TR" sz="31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882529"/>
            <a:ext cx="10515600" cy="2532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600" dirty="0" smtClean="0"/>
              <a:t>Tanı </a:t>
            </a:r>
            <a:r>
              <a:rPr lang="tr-TR" sz="3600" dirty="0"/>
              <a:t>testlerinin performansını ölçmek ve en iyi karar eşiğini belirlemek</a:t>
            </a:r>
            <a:r>
              <a:rPr lang="tr-TR" sz="3600" dirty="0" smtClean="0"/>
              <a:t> için kullanılan bir istatistiksel analiz yöntemidir.</a:t>
            </a:r>
            <a:endParaRPr lang="tr-TR" sz="3600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8077200" y="6492875"/>
            <a:ext cx="4114800" cy="365125"/>
          </a:xfrm>
        </p:spPr>
        <p:txBody>
          <a:bodyPr/>
          <a:lstStyle/>
          <a:p>
            <a:r>
              <a:rPr lang="en-US" dirty="0" smtClean="0"/>
              <a:t>Prof. Dr. İ. Safa GÜRCAN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4191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tr-TR" dirty="0" smtClean="0"/>
              <a:t>ROC Eğrisi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Herhangi bir biyolojik değişkenin değeri normal sınırlarda seyrederken değerlerde düşme veya yükselme nedeniyle hastalık yavaş yavaş ortaya çıkmaktadır. </a:t>
            </a:r>
          </a:p>
          <a:p>
            <a:r>
              <a:rPr lang="tr-TR" dirty="0" smtClean="0"/>
              <a:t>X değişkeni sağlıklı ve hastalarda gözlenebilen değişkendir. Fakat sağlamlarda belirli bir değeri aştıktan sonra patolojiler ortaya çıkmaktadır. </a:t>
            </a:r>
          </a:p>
          <a:p>
            <a:r>
              <a:rPr lang="tr-TR" dirty="0" smtClean="0"/>
              <a:t>Acaba patolojik başlangıç sınırı nedir? Hangi değeri hayvanlarda hasta ya da sağlam diye ayırmada kullanmalıyız?</a:t>
            </a: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8077200" y="6492875"/>
            <a:ext cx="4114800" cy="365125"/>
          </a:xfrm>
        </p:spPr>
        <p:txBody>
          <a:bodyPr/>
          <a:lstStyle/>
          <a:p>
            <a:r>
              <a:rPr lang="en-US" dirty="0" smtClean="0"/>
              <a:t>Prof. Dr. İ. Safa GÜRCAN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9762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tr-TR" dirty="0" smtClean="0"/>
              <a:t>ROC eğrisi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80704" y="2425329"/>
            <a:ext cx="10515600" cy="25444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600" dirty="0" smtClean="0"/>
              <a:t>Hasta ve sağlam hayvanları doğru olarak ayıran, belirli bir kesim noktasını bulmak için kullanılan en yaygın yöntem ROC (</a:t>
            </a:r>
            <a:r>
              <a:rPr lang="tr-TR" sz="3600" dirty="0" err="1" smtClean="0"/>
              <a:t>Receiver</a:t>
            </a:r>
            <a:r>
              <a:rPr lang="tr-TR" sz="3600" dirty="0" smtClean="0"/>
              <a:t> Operating </a:t>
            </a:r>
            <a:r>
              <a:rPr lang="tr-TR" sz="3600" dirty="0" err="1" smtClean="0"/>
              <a:t>Characteristics</a:t>
            </a:r>
            <a:r>
              <a:rPr lang="tr-TR" sz="3600" dirty="0" smtClean="0"/>
              <a:t> </a:t>
            </a:r>
            <a:r>
              <a:rPr lang="tr-TR" sz="3600" dirty="0" err="1" smtClean="0"/>
              <a:t>Curve</a:t>
            </a:r>
            <a:r>
              <a:rPr lang="tr-TR" sz="3600" dirty="0" smtClean="0"/>
              <a:t>) eğrisidir.</a:t>
            </a:r>
            <a:endParaRPr lang="tr-TR" sz="3600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8077200" y="6492875"/>
            <a:ext cx="4114800" cy="365125"/>
          </a:xfrm>
        </p:spPr>
        <p:txBody>
          <a:bodyPr/>
          <a:lstStyle/>
          <a:p>
            <a:r>
              <a:rPr lang="en-US" dirty="0" smtClean="0"/>
              <a:t>Prof. Dr. İ. Safa GÜRCAN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4107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tr-TR" dirty="0" smtClean="0"/>
              <a:t>ROC Eğrisi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3600" dirty="0" smtClean="0"/>
              <a:t>Medikal bir testin optimal duyarlılığı (</a:t>
            </a:r>
            <a:r>
              <a:rPr lang="tr-TR" sz="3600" dirty="0" err="1" smtClean="0"/>
              <a:t>Sensitivity</a:t>
            </a:r>
            <a:r>
              <a:rPr lang="tr-TR" sz="3600" dirty="0" smtClean="0"/>
              <a:t>) ve özgüllüğünü (</a:t>
            </a:r>
            <a:r>
              <a:rPr lang="tr-TR" sz="3600" dirty="0" err="1" smtClean="0"/>
              <a:t>Specificity</a:t>
            </a:r>
            <a:r>
              <a:rPr lang="tr-TR" sz="3600" dirty="0" smtClean="0"/>
              <a:t>) belirlemek için uygun kesim noktalarının belirlenmesini sağlar.</a:t>
            </a:r>
          </a:p>
          <a:p>
            <a:endParaRPr lang="tr-TR" sz="3600" dirty="0"/>
          </a:p>
          <a:p>
            <a:pPr marL="0" indent="0">
              <a:buNone/>
            </a:pPr>
            <a:r>
              <a:rPr lang="tr-TR" sz="3600" dirty="0" smtClean="0"/>
              <a:t>Uygun kesim noktasını belirlemek için bir referansa ihtiyaç duyulur. </a:t>
            </a:r>
            <a:endParaRPr lang="tr-TR" sz="3600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8077200" y="6492875"/>
            <a:ext cx="4114800" cy="365125"/>
          </a:xfrm>
        </p:spPr>
        <p:txBody>
          <a:bodyPr/>
          <a:lstStyle/>
          <a:p>
            <a:r>
              <a:rPr lang="en-US" dirty="0" smtClean="0"/>
              <a:t>Prof. Dr. İ. Safa GÜRCAN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6524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tr-TR" dirty="0" smtClean="0"/>
              <a:t>ROC Eğrisi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sz="3200" dirty="0" smtClean="0"/>
              <a:t>ROC eğrisi, duyarlılık ve özgüllük istatistiklerini kullanmaktadır. Uygun kesim noktasını belirlemek için klinik ya da patolojik olarak hasta  ve sağlam olarak ayrılmış hayvanlardan ölçülen X değişkenine ait nicel veriler kullanılır.</a:t>
            </a:r>
          </a:p>
          <a:p>
            <a:pPr marL="0" indent="0">
              <a:buNone/>
            </a:pPr>
            <a:endParaRPr lang="tr-TR" sz="3200" dirty="0"/>
          </a:p>
          <a:p>
            <a:pPr marL="0" indent="0">
              <a:buNone/>
            </a:pPr>
            <a:r>
              <a:rPr lang="tr-TR" sz="3200" dirty="0" smtClean="0"/>
              <a:t>ROC eğrisinin oluşturulması için Hasta ve Sağlam hayvanlardan alınan X değişkeni küçükten büyüğe doğru sıralanır.  Her bir kesim noktası için duyarlılık ve özgüllük değeri hesaplanarak grafik çizilir.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8077200" y="6492875"/>
            <a:ext cx="4114800" cy="365125"/>
          </a:xfrm>
        </p:spPr>
        <p:txBody>
          <a:bodyPr/>
          <a:lstStyle/>
          <a:p>
            <a:r>
              <a:rPr lang="en-US" dirty="0" smtClean="0"/>
              <a:t>Prof. Dr. İ. Safa GÜRCAN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8958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tr-TR" dirty="0" smtClean="0"/>
              <a:t>Örnek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Kedilerde böbrek hastalığı tanısında </a:t>
            </a:r>
            <a:r>
              <a:rPr lang="tr-TR" dirty="0" err="1" smtClean="0"/>
              <a:t>Albumin</a:t>
            </a:r>
            <a:r>
              <a:rPr lang="tr-TR" dirty="0" smtClean="0"/>
              <a:t> değerinin ayırımını belirlemek için 12 Hasta ve 22 Kontrol grubu ele alınmış ve hayvanların serum albümin değeri ölçülmüştür. 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Hasta: 4.7, 4.8, 4.8, 4.9, 5.0, 5.0, 5.0, 5.0, 5.1, 5.1, 5.3, 5.4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Kontrol: 1.8, 2.4, 2.6, 3.0, 3.3, 3.5, 3.6, 3.6, 3.8, 4.0, 4.0, 4.0, 4.1, 4.3, 	      	    4.5, 4.6, 4.6, 4.6, 4.7, 4.7, 4.7, 5.1</a:t>
            </a: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8077200" y="6492875"/>
            <a:ext cx="4114800" cy="365125"/>
          </a:xfrm>
        </p:spPr>
        <p:txBody>
          <a:bodyPr/>
          <a:lstStyle/>
          <a:p>
            <a:r>
              <a:rPr lang="en-US" dirty="0" smtClean="0"/>
              <a:t>Prof. Dr. İ. Safa GÜRCAN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7730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tr-TR" dirty="0" smtClean="0"/>
              <a:t>Örnek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799402"/>
            <a:ext cx="10515600" cy="15291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dirty="0" smtClean="0"/>
              <a:t>Serum </a:t>
            </a:r>
            <a:r>
              <a:rPr lang="tr-TR" sz="3200" dirty="0" err="1" smtClean="0"/>
              <a:t>Albumin</a:t>
            </a:r>
            <a:r>
              <a:rPr lang="tr-TR" sz="3200" dirty="0" smtClean="0"/>
              <a:t> değerlerinin değişik kriterlerine göre Hasta ve Kontrol hayvanların ayırımı</a:t>
            </a:r>
            <a:endParaRPr lang="tr-TR" sz="3200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8077200" y="6492875"/>
            <a:ext cx="4114800" cy="365125"/>
          </a:xfrm>
        </p:spPr>
        <p:txBody>
          <a:bodyPr/>
          <a:lstStyle/>
          <a:p>
            <a:r>
              <a:rPr lang="en-US" dirty="0" smtClean="0"/>
              <a:t>Prof. Dr. İ. Safa GÜRCAN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25417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136187" y="1159148"/>
            <a:ext cx="8437418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1600" b="1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R="600" algn="ctr"/>
            <a:r>
              <a:rPr lang="en-US" sz="1100" b="1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Coordinates of the ROC Curve</a:t>
            </a:r>
            <a:r>
              <a:rPr lang="en-US" sz="11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	</a:t>
            </a:r>
          </a:p>
          <a:p>
            <a:r>
              <a:rPr lang="tr-TR" sz="9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Test </a:t>
            </a:r>
            <a:r>
              <a:rPr lang="tr-TR" sz="900" b="0" i="0" u="none" strike="noStrike" baseline="0" dirty="0" err="1" smtClean="0">
                <a:solidFill>
                  <a:srgbClr val="010205"/>
                </a:solidFill>
                <a:latin typeface="Arial" panose="020B0604020202020204" pitchFamily="34" charset="0"/>
              </a:rPr>
              <a:t>Result</a:t>
            </a:r>
            <a:r>
              <a:rPr lang="tr-TR" sz="9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 </a:t>
            </a:r>
            <a:r>
              <a:rPr lang="tr-TR" sz="900" b="0" i="0" u="none" strike="noStrike" baseline="0" dirty="0" err="1" smtClean="0">
                <a:solidFill>
                  <a:srgbClr val="010205"/>
                </a:solidFill>
                <a:latin typeface="Arial" panose="020B0604020202020204" pitchFamily="34" charset="0"/>
              </a:rPr>
              <a:t>Variable</a:t>
            </a:r>
            <a:r>
              <a:rPr lang="tr-TR" sz="9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(s):   </a:t>
            </a:r>
            <a:r>
              <a:rPr lang="tr-TR" sz="900" b="0" i="0" u="none" strike="noStrike" baseline="0" dirty="0" err="1" smtClean="0">
                <a:solidFill>
                  <a:srgbClr val="010205"/>
                </a:solidFill>
                <a:latin typeface="Arial" panose="020B0604020202020204" pitchFamily="34" charset="0"/>
              </a:rPr>
              <a:t>Albumin</a:t>
            </a:r>
            <a:r>
              <a:rPr lang="tr-TR" sz="9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  </a:t>
            </a:r>
            <a:r>
              <a:rPr lang="tr-TR" sz="1000" b="0" i="0" u="none" strike="noStrike" baseline="0" dirty="0" smtClean="0">
                <a:solidFill>
                  <a:srgbClr val="010205"/>
                </a:solidFill>
                <a:latin typeface="Courier New" panose="02070309020205020404" pitchFamily="49" charset="0"/>
              </a:rPr>
              <a:t>	</a:t>
            </a:r>
          </a:p>
          <a:p>
            <a:pPr marR="600" algn="ctr"/>
            <a:r>
              <a:rPr lang="tr-TR" sz="900" b="0" i="0" u="none" strike="noStrike" baseline="0" dirty="0" smtClean="0">
                <a:solidFill>
                  <a:srgbClr val="264A60"/>
                </a:solidFill>
                <a:latin typeface="Arial" panose="020B0604020202020204" pitchFamily="34" charset="0"/>
              </a:rPr>
              <a:t>	</a:t>
            </a:r>
            <a:r>
              <a:rPr lang="en-US" sz="900" b="0" i="0" u="none" strike="noStrike" baseline="0" dirty="0" smtClean="0">
                <a:solidFill>
                  <a:srgbClr val="264A60"/>
                </a:solidFill>
                <a:latin typeface="Arial" panose="020B0604020202020204" pitchFamily="34" charset="0"/>
              </a:rPr>
              <a:t>		</a:t>
            </a:r>
            <a:r>
              <a:rPr lang="tr-TR" sz="900" b="0" i="0" u="none" strike="noStrike" baseline="0" dirty="0" smtClean="0">
                <a:solidFill>
                  <a:srgbClr val="264A60"/>
                </a:solidFill>
                <a:latin typeface="Arial" panose="020B0604020202020204" pitchFamily="34" charset="0"/>
              </a:rPr>
              <a:t>		</a:t>
            </a:r>
            <a:r>
              <a:rPr lang="tr-TR" sz="1400" b="0" i="0" u="none" strike="noStrike" baseline="0" dirty="0" smtClean="0">
                <a:solidFill>
                  <a:srgbClr val="264A60"/>
                </a:solidFill>
                <a:latin typeface="Arial" panose="020B0604020202020204" pitchFamily="34" charset="0"/>
              </a:rPr>
              <a:t>	</a:t>
            </a:r>
            <a:r>
              <a:rPr lang="tr-TR" sz="1400" b="0" i="0" u="none" strike="noStrike" baseline="0" dirty="0" err="1" smtClean="0">
                <a:solidFill>
                  <a:srgbClr val="264A60"/>
                </a:solidFill>
                <a:latin typeface="Arial" panose="020B0604020202020204" pitchFamily="34" charset="0"/>
              </a:rPr>
              <a:t>Sensitivity</a:t>
            </a:r>
            <a:r>
              <a:rPr lang="tr-TR" sz="1400" b="0" i="0" u="none" strike="noStrike" baseline="0" dirty="0" smtClean="0">
                <a:solidFill>
                  <a:srgbClr val="264A60"/>
                </a:solidFill>
                <a:latin typeface="Arial" panose="020B0604020202020204" pitchFamily="34" charset="0"/>
              </a:rPr>
              <a:t>	1-Specificity(YP)</a:t>
            </a:r>
            <a:endParaRPr lang="en-US" sz="1400" b="0" i="0" u="none" strike="noStrike" baseline="0" dirty="0" smtClean="0">
              <a:solidFill>
                <a:srgbClr val="264A60"/>
              </a:solidFill>
              <a:latin typeface="Arial" panose="020B0604020202020204" pitchFamily="34" charset="0"/>
            </a:endParaRP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,800	1,000	1,000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2,100	1,000	,955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2,500	1,000	,909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2,800	1,000	,864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3,150	1,000	,818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3,400	1,000	,773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3,550	1,000	,727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3,700	1,000	,636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3,900	1,000	,591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4,050	1,000	,455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4,200	1,000	,409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4,400	1,000	,364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4,550	1,000	,318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4,650	1,000	,182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4,750	,917	,045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4,850	,750	,045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4,950	,667	,045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5,050	,333	,045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5,200	,167	,000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5,350	,083	,000	</a:t>
            </a:r>
          </a:p>
          <a:p>
            <a:pPr marR="600" algn="r"/>
            <a:r>
              <a:rPr lang="tr-TR" sz="14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6,400	,000	,000</a:t>
            </a:r>
            <a:r>
              <a:rPr lang="tr-TR" sz="9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	</a:t>
            </a:r>
          </a:p>
          <a:p>
            <a:pPr marR="600"/>
            <a:r>
              <a:rPr lang="en-US" sz="9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	</a:t>
            </a:r>
          </a:p>
          <a:p>
            <a:endParaRPr lang="tr-TR" sz="900" b="0" i="0" u="none" strike="noStrike" baseline="0" dirty="0" smtClean="0">
              <a:latin typeface="Times New Roman" panose="02020603050405020304" pitchFamily="18" charset="0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8077200" y="6472501"/>
            <a:ext cx="4114800" cy="365125"/>
          </a:xfrm>
        </p:spPr>
        <p:txBody>
          <a:bodyPr/>
          <a:lstStyle/>
          <a:p>
            <a:r>
              <a:rPr lang="en-US" dirty="0" smtClean="0"/>
              <a:t>Prof. Dr. İ. Safa GÜRCAN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3913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4166681" y="671691"/>
            <a:ext cx="6096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Value	</a:t>
            </a:r>
            <a:r>
              <a:rPr lang="tr-TR" dirty="0" err="1" smtClean="0"/>
              <a:t>Sens</a:t>
            </a:r>
            <a:r>
              <a:rPr lang="en-US" dirty="0" smtClean="0"/>
              <a:t>	1-Spec	Spec</a:t>
            </a:r>
          </a:p>
          <a:p>
            <a:r>
              <a:rPr lang="en-US" dirty="0" smtClean="0"/>
              <a:t>0,8	1	1	0</a:t>
            </a:r>
          </a:p>
          <a:p>
            <a:r>
              <a:rPr lang="en-US" dirty="0" smtClean="0"/>
              <a:t>2,1	1	0,955	0,045</a:t>
            </a:r>
          </a:p>
          <a:p>
            <a:r>
              <a:rPr lang="en-US" dirty="0" smtClean="0"/>
              <a:t>2,5	1	0,909	0,091</a:t>
            </a:r>
          </a:p>
          <a:p>
            <a:r>
              <a:rPr lang="en-US" dirty="0" smtClean="0"/>
              <a:t>2,8	1	0,864	0,136</a:t>
            </a:r>
          </a:p>
          <a:p>
            <a:r>
              <a:rPr lang="en-US" dirty="0" smtClean="0"/>
              <a:t>3,15	1	0,818	0,182</a:t>
            </a:r>
          </a:p>
          <a:p>
            <a:r>
              <a:rPr lang="en-US" dirty="0" smtClean="0"/>
              <a:t>3,4	1	0,773	0,227</a:t>
            </a:r>
          </a:p>
          <a:p>
            <a:r>
              <a:rPr lang="en-US" dirty="0" smtClean="0"/>
              <a:t>3,55	1	0,727	0,273</a:t>
            </a:r>
          </a:p>
          <a:p>
            <a:r>
              <a:rPr lang="en-US" dirty="0" smtClean="0"/>
              <a:t>3,7	1	0,636	0,364</a:t>
            </a:r>
          </a:p>
          <a:p>
            <a:r>
              <a:rPr lang="en-US" dirty="0" smtClean="0"/>
              <a:t>3,9	1	0,591	0,409</a:t>
            </a:r>
          </a:p>
          <a:p>
            <a:r>
              <a:rPr lang="en-US" dirty="0" smtClean="0"/>
              <a:t>4,05	1	0,455	0,545</a:t>
            </a:r>
          </a:p>
          <a:p>
            <a:r>
              <a:rPr lang="en-US" dirty="0" smtClean="0"/>
              <a:t>4,2	1	0,409	0,591</a:t>
            </a:r>
          </a:p>
          <a:p>
            <a:r>
              <a:rPr lang="en-US" dirty="0" smtClean="0"/>
              <a:t>4,4	1	0,364	0,636</a:t>
            </a:r>
          </a:p>
          <a:p>
            <a:r>
              <a:rPr lang="en-US" dirty="0" smtClean="0"/>
              <a:t>4,55	1	0,318	0,682</a:t>
            </a:r>
          </a:p>
          <a:p>
            <a:r>
              <a:rPr lang="en-US" dirty="0" smtClean="0"/>
              <a:t>4,65	1	0,182	0,818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4,75	0,917	</a:t>
            </a:r>
            <a:r>
              <a:rPr lang="en-US" dirty="0" smtClean="0"/>
              <a:t>0,045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	0,955</a:t>
            </a:r>
          </a:p>
          <a:p>
            <a:r>
              <a:rPr lang="en-US" dirty="0" smtClean="0"/>
              <a:t>4,85	0,75	0,045	0,955</a:t>
            </a:r>
          </a:p>
          <a:p>
            <a:r>
              <a:rPr lang="en-US" dirty="0" smtClean="0"/>
              <a:t>4,95	0,667	0,045	0,955</a:t>
            </a:r>
          </a:p>
          <a:p>
            <a:r>
              <a:rPr lang="en-US" dirty="0" smtClean="0"/>
              <a:t>5,05	0,333	0,045	0,955</a:t>
            </a:r>
          </a:p>
          <a:p>
            <a:r>
              <a:rPr lang="en-US" dirty="0" smtClean="0"/>
              <a:t>5,2	0,167	0	1</a:t>
            </a:r>
          </a:p>
          <a:p>
            <a:r>
              <a:rPr lang="en-US" dirty="0" smtClean="0"/>
              <a:t>5,35	0,083	0	1</a:t>
            </a:r>
          </a:p>
          <a:p>
            <a:r>
              <a:rPr lang="en-US" dirty="0" smtClean="0"/>
              <a:t>6,4	0	0	1</a:t>
            </a:r>
            <a:endParaRPr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8077200" y="6492875"/>
            <a:ext cx="4114800" cy="365125"/>
          </a:xfrm>
        </p:spPr>
        <p:txBody>
          <a:bodyPr/>
          <a:lstStyle/>
          <a:p>
            <a:r>
              <a:rPr lang="en-US" smtClean="0"/>
              <a:t>Prof. Dr. İ. Safa GÜRCAN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890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ROC Eğrisi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95" y="304798"/>
            <a:ext cx="8124786" cy="4794956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6013167" y="4540714"/>
            <a:ext cx="6096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tr-TR" sz="1600" b="1" dirty="0" smtClean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 marR="600" algn="ctr"/>
            <a:r>
              <a:rPr lang="tr-TR" sz="1100" b="1" i="0" u="none" strike="noStrike" baseline="0" dirty="0" err="1" smtClean="0">
                <a:solidFill>
                  <a:srgbClr val="010205"/>
                </a:solidFill>
                <a:latin typeface="Arial" panose="020B0604020202020204" pitchFamily="34" charset="0"/>
              </a:rPr>
              <a:t>Area</a:t>
            </a:r>
            <a:r>
              <a:rPr lang="tr-TR" sz="1100" b="1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 Under </a:t>
            </a:r>
            <a:r>
              <a:rPr lang="tr-TR" sz="1100" b="1" i="0" u="none" strike="noStrike" baseline="0" dirty="0" err="1" smtClean="0">
                <a:solidFill>
                  <a:srgbClr val="010205"/>
                </a:solidFill>
                <a:latin typeface="Arial" panose="020B0604020202020204" pitchFamily="34" charset="0"/>
              </a:rPr>
              <a:t>the</a:t>
            </a:r>
            <a:r>
              <a:rPr lang="tr-TR" sz="1100" b="1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 </a:t>
            </a:r>
            <a:r>
              <a:rPr lang="tr-TR" sz="1100" b="1" i="0" u="none" strike="noStrike" baseline="0" dirty="0" err="1" smtClean="0">
                <a:solidFill>
                  <a:srgbClr val="010205"/>
                </a:solidFill>
                <a:latin typeface="Arial" panose="020B0604020202020204" pitchFamily="34" charset="0"/>
              </a:rPr>
              <a:t>Curve</a:t>
            </a:r>
            <a:r>
              <a:rPr lang="tr-TR" sz="11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	</a:t>
            </a:r>
          </a:p>
          <a:p>
            <a:r>
              <a:rPr lang="tr-TR" sz="9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Test </a:t>
            </a:r>
            <a:r>
              <a:rPr lang="tr-TR" sz="900" b="0" i="0" u="none" strike="noStrike" baseline="0" dirty="0" err="1" smtClean="0">
                <a:solidFill>
                  <a:srgbClr val="010205"/>
                </a:solidFill>
                <a:latin typeface="Arial" panose="020B0604020202020204" pitchFamily="34" charset="0"/>
              </a:rPr>
              <a:t>Result</a:t>
            </a:r>
            <a:r>
              <a:rPr lang="tr-TR" sz="9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 </a:t>
            </a:r>
            <a:r>
              <a:rPr lang="tr-TR" sz="900" b="0" i="0" u="none" strike="noStrike" baseline="0" dirty="0" err="1" smtClean="0">
                <a:solidFill>
                  <a:srgbClr val="010205"/>
                </a:solidFill>
                <a:latin typeface="Arial" panose="020B0604020202020204" pitchFamily="34" charset="0"/>
              </a:rPr>
              <a:t>Variable</a:t>
            </a:r>
            <a:r>
              <a:rPr lang="tr-TR" sz="9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(s):   </a:t>
            </a:r>
            <a:r>
              <a:rPr lang="tr-TR" sz="900" b="0" i="0" u="none" strike="noStrike" baseline="0" dirty="0" err="1" smtClean="0">
                <a:solidFill>
                  <a:srgbClr val="010205"/>
                </a:solidFill>
                <a:latin typeface="Arial" panose="020B0604020202020204" pitchFamily="34" charset="0"/>
              </a:rPr>
              <a:t>Albumin</a:t>
            </a:r>
            <a:r>
              <a:rPr lang="tr-TR" sz="9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  </a:t>
            </a:r>
            <a:r>
              <a:rPr lang="tr-TR" sz="1000" b="0" i="0" u="none" strike="noStrike" baseline="0" dirty="0" smtClean="0">
                <a:solidFill>
                  <a:srgbClr val="010205"/>
                </a:solidFill>
                <a:latin typeface="Courier New" panose="02070309020205020404" pitchFamily="49" charset="0"/>
              </a:rPr>
              <a:t>	</a:t>
            </a:r>
          </a:p>
          <a:p>
            <a:pPr marR="600"/>
            <a:r>
              <a:rPr lang="en-US" sz="900" b="0" i="0" u="none" strike="noStrike" baseline="0" dirty="0" smtClean="0">
                <a:solidFill>
                  <a:srgbClr val="264A60"/>
                </a:solidFill>
                <a:latin typeface="Arial" panose="020B0604020202020204" pitchFamily="34" charset="0"/>
              </a:rPr>
              <a:t>Area	Std. </a:t>
            </a:r>
            <a:r>
              <a:rPr lang="en-US" sz="900" b="0" i="0" u="none" strike="noStrike" baseline="0" dirty="0" err="1" smtClean="0">
                <a:solidFill>
                  <a:srgbClr val="264A60"/>
                </a:solidFill>
                <a:latin typeface="Arial" panose="020B0604020202020204" pitchFamily="34" charset="0"/>
              </a:rPr>
              <a:t>Error</a:t>
            </a:r>
            <a:r>
              <a:rPr lang="en-US" sz="900" b="0" i="0" u="none" strike="noStrike" baseline="30000" dirty="0" err="1" smtClean="0">
                <a:solidFill>
                  <a:srgbClr val="264A60"/>
                </a:solidFill>
                <a:latin typeface="Arial" panose="020B0604020202020204" pitchFamily="34" charset="0"/>
              </a:rPr>
              <a:t>a</a:t>
            </a:r>
            <a:r>
              <a:rPr lang="en-US" sz="900" b="0" i="0" u="none" strike="noStrike" baseline="0" dirty="0" smtClean="0">
                <a:solidFill>
                  <a:srgbClr val="264A60"/>
                </a:solidFill>
                <a:latin typeface="Arial" panose="020B0604020202020204" pitchFamily="34" charset="0"/>
              </a:rPr>
              <a:t>	Asymptotic </a:t>
            </a:r>
            <a:r>
              <a:rPr lang="en-US" sz="900" b="0" i="0" u="none" strike="noStrike" baseline="0" dirty="0" err="1" smtClean="0">
                <a:solidFill>
                  <a:srgbClr val="264A60"/>
                </a:solidFill>
                <a:latin typeface="Arial" panose="020B0604020202020204" pitchFamily="34" charset="0"/>
              </a:rPr>
              <a:t>Sig.</a:t>
            </a:r>
            <a:r>
              <a:rPr lang="en-US" sz="900" b="0" i="0" u="none" strike="noStrike" baseline="30000" dirty="0" err="1" smtClean="0">
                <a:solidFill>
                  <a:srgbClr val="264A60"/>
                </a:solidFill>
                <a:latin typeface="Arial" panose="020B0604020202020204" pitchFamily="34" charset="0"/>
              </a:rPr>
              <a:t>b</a:t>
            </a:r>
            <a:r>
              <a:rPr lang="en-US" sz="900" b="0" i="0" u="none" strike="noStrike" baseline="0" dirty="0" smtClean="0">
                <a:solidFill>
                  <a:srgbClr val="264A60"/>
                </a:solidFill>
                <a:latin typeface="Arial" panose="020B0604020202020204" pitchFamily="34" charset="0"/>
              </a:rPr>
              <a:t>	Asymptotic 95% Confidence Interval	</a:t>
            </a:r>
          </a:p>
          <a:p>
            <a:pPr marR="600"/>
            <a:r>
              <a:rPr lang="tr-TR" sz="900" b="0" i="0" u="none" strike="noStrike" baseline="0" dirty="0" smtClean="0">
                <a:solidFill>
                  <a:srgbClr val="264A60"/>
                </a:solidFill>
                <a:latin typeface="Arial" panose="020B0604020202020204" pitchFamily="34" charset="0"/>
              </a:rPr>
              <a:t>			</a:t>
            </a:r>
            <a:r>
              <a:rPr lang="tr-TR" sz="900" b="0" i="0" u="none" strike="noStrike" baseline="0" dirty="0" err="1" smtClean="0">
                <a:solidFill>
                  <a:srgbClr val="264A60"/>
                </a:solidFill>
                <a:latin typeface="Arial" panose="020B0604020202020204" pitchFamily="34" charset="0"/>
              </a:rPr>
              <a:t>Lower</a:t>
            </a:r>
            <a:r>
              <a:rPr lang="tr-TR" sz="900" b="0" i="0" u="none" strike="noStrike" baseline="0" dirty="0" smtClean="0">
                <a:solidFill>
                  <a:srgbClr val="264A60"/>
                </a:solidFill>
                <a:latin typeface="Arial" panose="020B0604020202020204" pitchFamily="34" charset="0"/>
              </a:rPr>
              <a:t> </a:t>
            </a:r>
            <a:r>
              <a:rPr lang="tr-TR" sz="900" b="0" i="0" u="none" strike="noStrike" baseline="0" dirty="0" err="1" smtClean="0">
                <a:solidFill>
                  <a:srgbClr val="264A60"/>
                </a:solidFill>
                <a:latin typeface="Arial" panose="020B0604020202020204" pitchFamily="34" charset="0"/>
              </a:rPr>
              <a:t>Bound</a:t>
            </a:r>
            <a:r>
              <a:rPr lang="tr-TR" sz="900" b="0" i="0" u="none" strike="noStrike" baseline="0" dirty="0" smtClean="0">
                <a:solidFill>
                  <a:srgbClr val="264A60"/>
                </a:solidFill>
                <a:latin typeface="Arial" panose="020B0604020202020204" pitchFamily="34" charset="0"/>
              </a:rPr>
              <a:t>	</a:t>
            </a:r>
            <a:r>
              <a:rPr lang="tr-TR" sz="900" b="0" i="0" u="none" strike="noStrike" baseline="0" dirty="0" err="1" smtClean="0">
                <a:solidFill>
                  <a:srgbClr val="264A60"/>
                </a:solidFill>
                <a:latin typeface="Arial" panose="020B0604020202020204" pitchFamily="34" charset="0"/>
              </a:rPr>
              <a:t>Upper</a:t>
            </a:r>
            <a:r>
              <a:rPr lang="tr-TR" sz="900" b="0" i="0" u="none" strike="noStrike" baseline="0" dirty="0" smtClean="0">
                <a:solidFill>
                  <a:srgbClr val="264A60"/>
                </a:solidFill>
                <a:latin typeface="Arial" panose="020B0604020202020204" pitchFamily="34" charset="0"/>
              </a:rPr>
              <a:t> </a:t>
            </a:r>
            <a:r>
              <a:rPr lang="tr-TR" sz="900" b="0" i="0" u="none" strike="noStrike" baseline="0" dirty="0" err="1" smtClean="0">
                <a:solidFill>
                  <a:srgbClr val="264A60"/>
                </a:solidFill>
                <a:latin typeface="Arial" panose="020B0604020202020204" pitchFamily="34" charset="0"/>
              </a:rPr>
              <a:t>Bound</a:t>
            </a:r>
            <a:r>
              <a:rPr lang="tr-TR" sz="900" b="0" i="0" u="none" strike="noStrike" baseline="0" dirty="0" smtClean="0">
                <a:solidFill>
                  <a:srgbClr val="264A60"/>
                </a:solidFill>
                <a:latin typeface="Arial" panose="020B0604020202020204" pitchFamily="34" charset="0"/>
              </a:rPr>
              <a:t>	</a:t>
            </a:r>
          </a:p>
          <a:p>
            <a:pPr marR="600"/>
            <a:r>
              <a:rPr lang="tr-TR" sz="9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,</a:t>
            </a:r>
            <a:r>
              <a:rPr lang="tr-TR" sz="1400" b="1" i="0" u="none" strike="noStrike" baseline="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960</a:t>
            </a:r>
            <a:r>
              <a:rPr lang="tr-TR" sz="9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	,035	,000	,891	1,000	</a:t>
            </a:r>
          </a:p>
          <a:p>
            <a:pPr marR="600"/>
            <a:r>
              <a:rPr lang="en-US" sz="9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The test result variable(s): Albumin has at least one tie between the positive actual state group and the negative actual state group. Statistics may be biased.	</a:t>
            </a:r>
          </a:p>
          <a:p>
            <a:pPr marR="600"/>
            <a:r>
              <a:rPr lang="en-US" sz="9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a. Under the nonparametric assumption	</a:t>
            </a:r>
          </a:p>
          <a:p>
            <a:pPr marR="600"/>
            <a:r>
              <a:rPr lang="en-US" sz="900" b="0" i="0" u="none" strike="noStrike" baseline="0" dirty="0" smtClean="0">
                <a:solidFill>
                  <a:srgbClr val="010205"/>
                </a:solidFill>
                <a:latin typeface="Arial" panose="020B0604020202020204" pitchFamily="34" charset="0"/>
              </a:rPr>
              <a:t>b. Null hypothesis: true area = 0.5	</a:t>
            </a:r>
          </a:p>
          <a:p>
            <a:endParaRPr lang="tr-TR" sz="900" b="0" i="0" u="none" strike="noStrike" baseline="0" dirty="0" smtClean="0">
              <a:latin typeface="Times New Roman" panose="02020603050405020304" pitchFamily="18" charset="0"/>
            </a:endParaRPr>
          </a:p>
        </p:txBody>
      </p:sp>
      <p:sp>
        <p:nvSpPr>
          <p:cNvPr id="7" name="Altbilgi Yer Tutucusu 6"/>
          <p:cNvSpPr>
            <a:spLocks noGrp="1"/>
          </p:cNvSpPr>
          <p:nvPr>
            <p:ph type="ftr" sz="quarter" idx="11"/>
          </p:nvPr>
        </p:nvSpPr>
        <p:spPr>
          <a:xfrm>
            <a:off x="8077200" y="6492875"/>
            <a:ext cx="4114800" cy="365125"/>
          </a:xfrm>
        </p:spPr>
        <p:txBody>
          <a:bodyPr/>
          <a:lstStyle/>
          <a:p>
            <a:r>
              <a:rPr lang="en-US" dirty="0" smtClean="0"/>
              <a:t>Prof. Dr. İ. Safa GÜRCAN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4919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tr-TR" dirty="0" smtClean="0"/>
              <a:t>ROC Eğrisi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6354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dirty="0"/>
              <a:t>Birden fazla farklı testin </a:t>
            </a:r>
            <a:r>
              <a:rPr lang="tr-TR" sz="3200" dirty="0" smtClean="0"/>
              <a:t>gücünü</a:t>
            </a:r>
            <a:r>
              <a:rPr lang="tr-TR" sz="3200" dirty="0"/>
              <a:t>, eğri altında kalan alan (</a:t>
            </a:r>
            <a:r>
              <a:rPr lang="tr-TR" sz="3200" b="1" dirty="0"/>
              <a:t>AUC - </a:t>
            </a:r>
            <a:r>
              <a:rPr lang="tr-TR" sz="3200" b="1" dirty="0" err="1"/>
              <a:t>Area</a:t>
            </a:r>
            <a:r>
              <a:rPr lang="tr-TR" sz="3200" b="1" dirty="0"/>
              <a:t> Under </a:t>
            </a:r>
            <a:r>
              <a:rPr lang="tr-TR" sz="3200" b="1" dirty="0" err="1"/>
              <a:t>the</a:t>
            </a:r>
            <a:r>
              <a:rPr lang="tr-TR" sz="3200" b="1" dirty="0"/>
              <a:t> </a:t>
            </a:r>
            <a:r>
              <a:rPr lang="tr-TR" sz="3200" b="1" dirty="0" err="1"/>
              <a:t>Curve</a:t>
            </a:r>
            <a:r>
              <a:rPr lang="tr-TR" sz="3200" dirty="0"/>
              <a:t>) değerine bakarak kıyaslamaya olanak </a:t>
            </a:r>
            <a:r>
              <a:rPr lang="tr-TR" sz="3200" dirty="0" smtClean="0"/>
              <a:t>tanır.</a:t>
            </a:r>
          </a:p>
          <a:p>
            <a:pPr marL="0" indent="0">
              <a:buNone/>
            </a:pPr>
            <a:endParaRPr lang="tr-TR" sz="3200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8077200" y="6492875"/>
            <a:ext cx="4114800" cy="365125"/>
          </a:xfrm>
        </p:spPr>
        <p:txBody>
          <a:bodyPr/>
          <a:lstStyle/>
          <a:p>
            <a:r>
              <a:rPr lang="en-US" dirty="0" smtClean="0"/>
              <a:t>Prof. Dr. İ. Safa GÜRCAN</a:t>
            </a:r>
            <a:endParaRPr lang="tr-TR" dirty="0"/>
          </a:p>
        </p:txBody>
      </p:sp>
      <p:sp>
        <p:nvSpPr>
          <p:cNvPr id="5" name="Dikdörtgen 4"/>
          <p:cNvSpPr/>
          <p:nvPr/>
        </p:nvSpPr>
        <p:spPr>
          <a:xfrm>
            <a:off x="1159379" y="3363687"/>
            <a:ext cx="926649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latin typeface="Google Sans"/>
              </a:rPr>
              <a:t>AUC (Eğri Altındaki Alan) Değeri Ne Anlama Gelir</a:t>
            </a:r>
            <a:r>
              <a:rPr lang="tr-TR" b="1" dirty="0" smtClean="0">
                <a:latin typeface="Google Sans"/>
              </a:rPr>
              <a:t>?</a:t>
            </a:r>
          </a:p>
          <a:p>
            <a:endParaRPr lang="tr-TR" b="1" dirty="0">
              <a:latin typeface="Google Sans"/>
            </a:endParaRPr>
          </a:p>
          <a:p>
            <a:r>
              <a:rPr lang="tr-TR" sz="2400" b="1" dirty="0">
                <a:latin typeface="Google Sans"/>
              </a:rPr>
              <a:t>1.0:</a:t>
            </a:r>
            <a:r>
              <a:rPr lang="tr-TR" sz="2400" dirty="0">
                <a:latin typeface="Google Sans"/>
              </a:rPr>
              <a:t> Mükemmel bir sınıflandırma/ayırt etme gücü.</a:t>
            </a:r>
          </a:p>
          <a:p>
            <a:r>
              <a:rPr lang="tr-TR" sz="2400" b="1" dirty="0">
                <a:latin typeface="Google Sans"/>
              </a:rPr>
              <a:t>0.9 - 1.0:</a:t>
            </a:r>
            <a:r>
              <a:rPr lang="tr-TR" sz="2400" dirty="0">
                <a:latin typeface="Google Sans"/>
              </a:rPr>
              <a:t> Çok iyi</a:t>
            </a:r>
          </a:p>
          <a:p>
            <a:r>
              <a:rPr lang="tr-TR" sz="2400" b="1" dirty="0">
                <a:latin typeface="Google Sans"/>
              </a:rPr>
              <a:t>0.8 - 0.9:</a:t>
            </a:r>
            <a:r>
              <a:rPr lang="tr-TR" sz="2400" dirty="0">
                <a:latin typeface="Google Sans"/>
              </a:rPr>
              <a:t> İyi</a:t>
            </a:r>
          </a:p>
          <a:p>
            <a:r>
              <a:rPr lang="tr-TR" sz="2400" b="1" dirty="0">
                <a:latin typeface="Google Sans"/>
              </a:rPr>
              <a:t>0.7 - 0.8:</a:t>
            </a:r>
            <a:r>
              <a:rPr lang="tr-TR" sz="2400" dirty="0">
                <a:latin typeface="Google Sans"/>
              </a:rPr>
              <a:t> Kabul edilebilir</a:t>
            </a:r>
          </a:p>
          <a:p>
            <a:r>
              <a:rPr lang="tr-TR" sz="2400" b="1" dirty="0">
                <a:latin typeface="Google Sans"/>
              </a:rPr>
              <a:t>0.5 civarı:</a:t>
            </a:r>
            <a:r>
              <a:rPr lang="tr-TR" sz="2400" dirty="0">
                <a:latin typeface="Google Sans"/>
              </a:rPr>
              <a:t> Rastgele tahmin (hiçbir ayırt edici özelliği </a:t>
            </a:r>
            <a:r>
              <a:rPr lang="tr-TR" sz="2400" dirty="0" smtClean="0">
                <a:latin typeface="Google Sans"/>
              </a:rPr>
              <a:t>yok)</a:t>
            </a:r>
            <a:endParaRPr lang="tr-TR" sz="2400" b="0" u="none" strike="noStrike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2730453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473</Words>
  <Application>Microsoft Office PowerPoint</Application>
  <PresentationFormat>Geniş ekran</PresentationFormat>
  <Paragraphs>104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Courier New</vt:lpstr>
      <vt:lpstr>Google Sans</vt:lpstr>
      <vt:lpstr>Times New Roman</vt:lpstr>
      <vt:lpstr>Office Teması</vt:lpstr>
      <vt:lpstr>ROC Eğrisi ve</vt:lpstr>
      <vt:lpstr>ROC Eğrisi  Receiver Operating Characteristic (Alıcı İşletim Karakteristiği</vt:lpstr>
      <vt:lpstr>ROC Eğrisi</vt:lpstr>
      <vt:lpstr>ROC eğrisi</vt:lpstr>
      <vt:lpstr>ROC Eğrisi</vt:lpstr>
      <vt:lpstr>ROC Eğrisi</vt:lpstr>
      <vt:lpstr>Örnek</vt:lpstr>
      <vt:lpstr>Örnek</vt:lpstr>
      <vt:lpstr>PowerPoint Sunusu</vt:lpstr>
      <vt:lpstr>PowerPoint Sunusu</vt:lpstr>
      <vt:lpstr>ROC Eğrisi</vt:lpstr>
      <vt:lpstr>ROC Eğrisi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ROC Eğrisi ve</dc:title>
  <dc:creator>Safa Gürcan</dc:creator>
  <cp:lastModifiedBy>Safa Gürcan</cp:lastModifiedBy>
  <cp:revision>21</cp:revision>
  <dcterms:created xsi:type="dcterms:W3CDTF">2026-10-14T07:25:44Z</dcterms:created>
  <dcterms:modified xsi:type="dcterms:W3CDTF">2026-10-15T06:19:30Z</dcterms:modified>
</cp:coreProperties>
</file>