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E806B4-0568-4F2A-AD45-C59991C94C56}" type="datetimeFigureOut">
              <a:rPr lang="tr-TR" smtClean="0"/>
              <a:t>28.10.2025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C53258-4238-463E-A217-C40F358AB0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6664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61F81-76B8-4BA5-90FC-C1EC4D658C59}" type="datetime1">
              <a:rPr lang="tr-TR" smtClean="0"/>
              <a:t>28.10.2025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1DB8-3304-4313-AC13-59CDF2FDD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628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D42F2-9A47-4F02-97BD-CF05E82E7284}" type="datetime1">
              <a:rPr lang="tr-TR" smtClean="0"/>
              <a:t>28.10.2025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1DB8-3304-4313-AC13-59CDF2FDD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559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D84AE-4374-47A0-84BF-2792B69C0338}" type="datetime1">
              <a:rPr lang="tr-TR" smtClean="0"/>
              <a:t>28.10.2025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1DB8-3304-4313-AC13-59CDF2FDD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239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B4789-E34C-4955-A551-963C7DF5B7D0}" type="datetime1">
              <a:rPr lang="tr-TR" smtClean="0"/>
              <a:t>28.10.2025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1DB8-3304-4313-AC13-59CDF2FDD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0625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B35B-2560-4B94-8DE8-D3B9E471DB93}" type="datetime1">
              <a:rPr lang="tr-TR" smtClean="0"/>
              <a:t>28.10.2025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1DB8-3304-4313-AC13-59CDF2FDD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017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B0FD3-F9B8-4138-A69A-8EA72A1B0D23}" type="datetime1">
              <a:rPr lang="tr-TR" smtClean="0"/>
              <a:t>28.10.2025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1DB8-3304-4313-AC13-59CDF2FDD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564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118E1-F66A-408E-A986-D1B0770B3D8C}" type="datetime1">
              <a:rPr lang="tr-TR" smtClean="0"/>
              <a:t>28.10.2025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1DB8-3304-4313-AC13-59CDF2FDD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832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AE088-4809-435D-AAE7-1A8AF449BB58}" type="datetime1">
              <a:rPr lang="tr-TR" smtClean="0"/>
              <a:t>28.10.2025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1DB8-3304-4313-AC13-59CDF2FDD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651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8E362-AA64-4FDE-8897-B16290F7E040}" type="datetime1">
              <a:rPr lang="tr-TR" smtClean="0"/>
              <a:t>28.10.2025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1DB8-3304-4313-AC13-59CDF2FDD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1949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E531-EAF3-4F3F-8163-D3C7D25DDCA6}" type="datetime1">
              <a:rPr lang="tr-TR" smtClean="0"/>
              <a:t>28.10.2025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1DB8-3304-4313-AC13-59CDF2FDD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3716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5AD2C-9E51-467A-9B4A-3365FFD7094A}" type="datetime1">
              <a:rPr lang="tr-TR" smtClean="0"/>
              <a:t>28.10.2025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1DB8-3304-4313-AC13-59CDF2FDD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6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B8485-C54E-4028-B534-DF9F69538452}" type="datetime1">
              <a:rPr lang="tr-TR" smtClean="0"/>
              <a:t>28.10.2025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11DB8-3304-4313-AC13-59CDF2FDD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624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871451" y="2834006"/>
            <a:ext cx="10515600" cy="1325563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tr-TR" b="1" dirty="0" err="1" smtClean="0">
                <a:effectLst>
                  <a:outerShdw blurRad="50800" dist="50800" dir="5400000" algn="ctr" rotWithShape="0">
                    <a:schemeClr val="accent1">
                      <a:alpha val="76000"/>
                    </a:schemeClr>
                  </a:outerShdw>
                </a:effectLst>
              </a:rPr>
              <a:t>Relatif</a:t>
            </a:r>
            <a:r>
              <a:rPr lang="tr-TR" b="1" dirty="0" smtClean="0">
                <a:effectLst>
                  <a:outerShdw blurRad="50800" dist="50800" dir="5400000" algn="ctr" rotWithShape="0">
                    <a:schemeClr val="accent1">
                      <a:alpha val="76000"/>
                    </a:schemeClr>
                  </a:outerShdw>
                </a:effectLst>
              </a:rPr>
              <a:t> </a:t>
            </a:r>
            <a:r>
              <a:rPr lang="tr-TR" b="1" dirty="0">
                <a:effectLst>
                  <a:outerShdw blurRad="50800" dist="50800" dir="5400000" algn="ctr" rotWithShape="0">
                    <a:schemeClr val="accent1">
                      <a:alpha val="76000"/>
                    </a:schemeClr>
                  </a:outerShdw>
                </a:effectLst>
              </a:rPr>
              <a:t>risk </a:t>
            </a:r>
            <a:r>
              <a:rPr lang="tr-TR" b="1" dirty="0" smtClean="0">
                <a:effectLst>
                  <a:outerShdw blurRad="50800" dist="50800" dir="5400000" algn="ctr" rotWithShape="0">
                    <a:schemeClr val="accent1">
                      <a:alpha val="76000"/>
                    </a:schemeClr>
                  </a:outerShdw>
                </a:effectLst>
              </a:rPr>
              <a:t>(RR)ve </a:t>
            </a:r>
            <a:r>
              <a:rPr lang="tr-TR" b="1" dirty="0" err="1">
                <a:effectLst>
                  <a:outerShdw blurRad="50800" dist="50800" dir="5400000" algn="ctr" rotWithShape="0">
                    <a:schemeClr val="accent1">
                      <a:alpha val="76000"/>
                    </a:schemeClr>
                  </a:outerShdw>
                </a:effectLst>
              </a:rPr>
              <a:t>odds</a:t>
            </a:r>
            <a:r>
              <a:rPr lang="tr-TR" b="1" dirty="0">
                <a:effectLst>
                  <a:outerShdw blurRad="50800" dist="50800" dir="5400000" algn="ctr" rotWithShape="0">
                    <a:schemeClr val="accent1">
                      <a:alpha val="76000"/>
                    </a:schemeClr>
                  </a:outerShdw>
                </a:effectLst>
              </a:rPr>
              <a:t> oranının </a:t>
            </a:r>
            <a:r>
              <a:rPr lang="tr-TR" b="1" dirty="0" smtClean="0">
                <a:effectLst>
                  <a:outerShdw blurRad="50800" dist="50800" dir="5400000" algn="ctr" rotWithShape="0">
                    <a:schemeClr val="accent1">
                      <a:alpha val="76000"/>
                    </a:schemeClr>
                  </a:outerShdw>
                </a:effectLst>
              </a:rPr>
              <a:t>(OR) hangi </a:t>
            </a:r>
            <a:r>
              <a:rPr lang="tr-TR" b="1" dirty="0">
                <a:effectLst>
                  <a:outerShdw blurRad="50800" dist="50800" dir="5400000" algn="ctr" rotWithShape="0">
                    <a:schemeClr val="accent1">
                      <a:alpha val="76000"/>
                    </a:schemeClr>
                  </a:outerShdw>
                </a:effectLst>
              </a:rPr>
              <a:t>çalışma planlarında </a:t>
            </a:r>
            <a:r>
              <a:rPr lang="tr-TR" b="1" dirty="0" err="1" smtClean="0">
                <a:effectLst>
                  <a:outerShdw blurRad="50800" dist="50800" dir="5400000" algn="ctr" rotWithShape="0">
                    <a:schemeClr val="accent1">
                      <a:alpha val="76000"/>
                    </a:schemeClr>
                  </a:outerShdw>
                </a:effectLst>
              </a:rPr>
              <a:t>kullanılılır</a:t>
            </a:r>
            <a:r>
              <a:rPr lang="tr-TR" b="1" dirty="0" smtClean="0">
                <a:effectLst>
                  <a:outerShdw blurRad="50800" dist="50800" dir="5400000" algn="ctr" rotWithShape="0">
                    <a:schemeClr val="accent1">
                      <a:alpha val="76000"/>
                    </a:schemeClr>
                  </a:outerShdw>
                </a:effectLst>
              </a:rPr>
              <a:t>?</a:t>
            </a:r>
            <a:r>
              <a:rPr lang="tr-TR" dirty="0">
                <a:effectLst>
                  <a:outerShdw blurRad="50800" dist="50800" dir="5400000" algn="ctr" rotWithShape="0">
                    <a:schemeClr val="accent1">
                      <a:alpha val="76000"/>
                    </a:schemeClr>
                  </a:outerShdw>
                </a:effectLst>
              </a:rPr>
              <a:t> 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0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64771" y="190559"/>
            <a:ext cx="10515600" cy="74878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Özet Tablo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113915"/>
              </p:ext>
            </p:extLst>
          </p:nvPr>
        </p:nvGraphicFramePr>
        <p:xfrm>
          <a:off x="565266" y="1092171"/>
          <a:ext cx="10781607" cy="4118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0701">
                  <a:extLst>
                    <a:ext uri="{9D8B030D-6E8A-4147-A177-3AD203B41FA5}">
                      <a16:colId xmlns:a16="http://schemas.microsoft.com/office/drawing/2014/main" val="1580255029"/>
                    </a:ext>
                  </a:extLst>
                </a:gridCol>
                <a:gridCol w="2530302">
                  <a:extLst>
                    <a:ext uri="{9D8B030D-6E8A-4147-A177-3AD203B41FA5}">
                      <a16:colId xmlns:a16="http://schemas.microsoft.com/office/drawing/2014/main" val="1857758326"/>
                    </a:ext>
                  </a:extLst>
                </a:gridCol>
                <a:gridCol w="2530302">
                  <a:extLst>
                    <a:ext uri="{9D8B030D-6E8A-4147-A177-3AD203B41FA5}">
                      <a16:colId xmlns:a16="http://schemas.microsoft.com/office/drawing/2014/main" val="3904472706"/>
                    </a:ext>
                  </a:extLst>
                </a:gridCol>
                <a:gridCol w="2530302">
                  <a:extLst>
                    <a:ext uri="{9D8B030D-6E8A-4147-A177-3AD203B41FA5}">
                      <a16:colId xmlns:a16="http://schemas.microsoft.com/office/drawing/2014/main" val="3694469841"/>
                    </a:ext>
                  </a:extLst>
                </a:gridCol>
              </a:tblGrid>
              <a:tr h="614175"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Çalışma Tasarımı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Zaman Yönü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Örneklem Seçimi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Uygun Ölçüt</a:t>
                      </a:r>
                      <a:endParaRPr lang="tr-T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2825524"/>
                  </a:ext>
                </a:extLst>
              </a:tr>
              <a:tr h="614175">
                <a:tc>
                  <a:txBody>
                    <a:bodyPr/>
                    <a:lstStyle/>
                    <a:p>
                      <a:r>
                        <a:rPr lang="tr-TR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Kohort</a:t>
                      </a:r>
                      <a:r>
                        <a:rPr lang="tr-TR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Çalışması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İleriye yönelik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Maruziyete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göre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Relatif</a:t>
                      </a:r>
                      <a:r>
                        <a:rPr lang="tr-TR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Risk (RR)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731604"/>
                  </a:ext>
                </a:extLst>
              </a:tr>
              <a:tr h="1060084">
                <a:tc>
                  <a:txBody>
                    <a:bodyPr/>
                    <a:lstStyle/>
                    <a:p>
                      <a:r>
                        <a:rPr lang="tr-TR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Randomize</a:t>
                      </a:r>
                      <a:r>
                        <a:rPr lang="tr-TR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Kontrollü Çalışma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İleriye yönelik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Rastgele atama</a:t>
                      </a:r>
                      <a:endParaRPr lang="tr-TR" b="0" dirty="0">
                        <a:effectLst/>
                        <a:latin typeface="quote-cjk-patc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Relatif</a:t>
                      </a:r>
                      <a:r>
                        <a:rPr lang="tr-TR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Risk (RR)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681562"/>
                  </a:ext>
                </a:extLst>
              </a:tr>
              <a:tr h="769823">
                <a:tc>
                  <a:txBody>
                    <a:bodyPr/>
                    <a:lstStyle/>
                    <a:p>
                      <a:r>
                        <a:rPr lang="tr-TR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Vaka-Kontrol Çalışması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>
                          <a:effectLst/>
                          <a:latin typeface="quote-cjk-patch"/>
                        </a:rPr>
                        <a:t>Geriye yönelik</a:t>
                      </a: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effectLst/>
                          <a:latin typeface="quote-cjk-patch"/>
                        </a:rPr>
                        <a:t>Hastalığa göre</a:t>
                      </a:r>
                      <a:endParaRPr lang="tr-TR" b="0" dirty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r>
                        <a:rPr lang="tr-TR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Odds</a:t>
                      </a:r>
                      <a:r>
                        <a:rPr lang="tr-TR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Oranı (OR)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964017"/>
                  </a:ext>
                </a:extLst>
              </a:tr>
              <a:tr h="1060084">
                <a:tc>
                  <a:txBody>
                    <a:bodyPr/>
                    <a:lstStyle/>
                    <a:p>
                      <a:r>
                        <a:rPr lang="tr-TR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Kesitsel</a:t>
                      </a:r>
                      <a:r>
                        <a:rPr lang="tr-TR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Çalışma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Anlık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Popülasyondan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 (</a:t>
                      </a:r>
                      <a:r>
                        <a:rPr lang="tr-TR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RR'nin</a:t>
                      </a:r>
                      <a:r>
                        <a:rPr lang="tr-TR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tahmini olarak)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758795"/>
                  </a:ext>
                </a:extLst>
              </a:tr>
            </a:tbl>
          </a:graphicData>
        </a:graphic>
      </p:graphicFrame>
      <p:sp>
        <p:nvSpPr>
          <p:cNvPr id="4" name="Metin kutusu 3"/>
          <p:cNvSpPr txBox="1"/>
          <p:nvPr/>
        </p:nvSpPr>
        <p:spPr>
          <a:xfrm>
            <a:off x="0" y="5536276"/>
            <a:ext cx="119834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200" b="1" dirty="0"/>
              <a:t>Nadir hastalıklar için (&lt;%10), </a:t>
            </a:r>
            <a:r>
              <a:rPr lang="tr-TR" sz="2200" b="1" dirty="0" err="1"/>
              <a:t>Odds</a:t>
            </a:r>
            <a:r>
              <a:rPr lang="tr-TR" sz="2200" b="1" dirty="0"/>
              <a:t> Oranı (OR), </a:t>
            </a:r>
            <a:r>
              <a:rPr lang="tr-TR" sz="2200" b="1" dirty="0" err="1"/>
              <a:t>Relatif</a:t>
            </a:r>
            <a:r>
              <a:rPr lang="tr-TR" sz="2200" b="1" dirty="0"/>
              <a:t> </a:t>
            </a:r>
            <a:r>
              <a:rPr lang="tr-TR" sz="2200" b="1" dirty="0" err="1"/>
              <a:t>Risk'e</a:t>
            </a:r>
            <a:r>
              <a:rPr lang="tr-TR" sz="2200" b="1" dirty="0"/>
              <a:t> (RR) çok yaklaşır.</a:t>
            </a:r>
            <a:r>
              <a:rPr lang="tr-TR" sz="2200" dirty="0"/>
              <a:t> Bu nedenle, bir vaka-kontrol çalışmasında hesaplanan OR, popülasyondaki gerçek </a:t>
            </a:r>
            <a:r>
              <a:rPr lang="tr-TR" sz="2200" dirty="0" err="1"/>
              <a:t>RR'nin</a:t>
            </a:r>
            <a:r>
              <a:rPr lang="tr-TR" sz="2200" dirty="0"/>
              <a:t> iyi bir tahmini olarak yorumlanabilir. Ancak hastalık yaygınsa, OR ile RR arasındaki fark artar ve OR </a:t>
            </a:r>
            <a:r>
              <a:rPr lang="tr-TR" sz="2200" dirty="0" err="1"/>
              <a:t>RR'yi</a:t>
            </a:r>
            <a:r>
              <a:rPr lang="tr-TR" sz="2200" dirty="0"/>
              <a:t> olduğundan daha abartılı gösterebilir.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8077200" y="6492875"/>
            <a:ext cx="4114800" cy="365125"/>
          </a:xfrm>
        </p:spPr>
        <p:txBody>
          <a:bodyPr/>
          <a:lstStyle/>
          <a:p>
            <a:r>
              <a:rPr lang="tr-TR" dirty="0" smtClean="0"/>
              <a:t>VET255 İstatistik Hesaplamalar Prof. Dr. İ. Safa GÜRCAN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542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77239" y="0"/>
            <a:ext cx="10515600" cy="814647"/>
          </a:xfr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RR – </a:t>
            </a: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Cohort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Çalışması Örneği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83126" y="1109968"/>
            <a:ext cx="119038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/>
              <a:t>"Yeni bir aşının (Aşı X), bir köpek barınağındaki </a:t>
            </a:r>
            <a:r>
              <a:rPr lang="tr-TR" sz="3200" b="1" dirty="0" err="1"/>
              <a:t>Kennel</a:t>
            </a:r>
            <a:r>
              <a:rPr lang="tr-TR" sz="3200" b="1" dirty="0"/>
              <a:t> </a:t>
            </a:r>
            <a:r>
              <a:rPr lang="tr-TR" sz="3200" b="1" dirty="0" err="1"/>
              <a:t>Cough</a:t>
            </a:r>
            <a:r>
              <a:rPr lang="tr-TR" sz="3200" dirty="0"/>
              <a:t> (Barınak Öksürüğü) hastalığına karşı etkinliği nedir?"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327259" y="2319688"/>
            <a:ext cx="1067441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b="1" dirty="0"/>
              <a:t>Çalışma Tasarımı:</a:t>
            </a:r>
            <a:r>
              <a:rPr lang="tr-TR" sz="3600" dirty="0"/>
              <a:t> </a:t>
            </a:r>
            <a:r>
              <a:rPr lang="tr-TR" sz="3600" b="1" dirty="0" err="1"/>
              <a:t>Kohort</a:t>
            </a:r>
            <a:r>
              <a:rPr lang="tr-TR" sz="3600" b="1" dirty="0"/>
              <a:t> Çalışması.</a:t>
            </a:r>
            <a:r>
              <a:rPr lang="tr-TR" sz="3600" dirty="0"/>
              <a:t> Barınağa giren 200 sağlıklı köpek seçilir. 100'üne Aşı X yapılır (Maruz kalan grup), diğer 100'üne aşı yapılmaz (Maruz kalmayan grup). Köpekler 1 ay boyunca takip edilir ve </a:t>
            </a:r>
            <a:r>
              <a:rPr lang="tr-TR" sz="3600" dirty="0">
                <a:solidFill>
                  <a:srgbClr val="FF0000"/>
                </a:solidFill>
              </a:rPr>
              <a:t>hangilerinde hastalık çıktığı kaydedilir.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5881034" y="4472501"/>
            <a:ext cx="1886553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40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insidans</a:t>
            </a:r>
            <a:endParaRPr lang="tr-TR" sz="40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Sağ Ok 7"/>
          <p:cNvSpPr/>
          <p:nvPr/>
        </p:nvSpPr>
        <p:spPr>
          <a:xfrm>
            <a:off x="5029197" y="4696218"/>
            <a:ext cx="789272" cy="2636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867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RR – </a:t>
            </a: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Cohort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Çalışması Örneği</a:t>
            </a:r>
            <a:endParaRPr lang="tr-TR" dirty="0"/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39806"/>
              </p:ext>
            </p:extLst>
          </p:nvPr>
        </p:nvGraphicFramePr>
        <p:xfrm>
          <a:off x="731521" y="1980576"/>
          <a:ext cx="10622278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9352">
                  <a:extLst>
                    <a:ext uri="{9D8B030D-6E8A-4147-A177-3AD203B41FA5}">
                      <a16:colId xmlns:a16="http://schemas.microsoft.com/office/drawing/2014/main" val="1604504134"/>
                    </a:ext>
                  </a:extLst>
                </a:gridCol>
                <a:gridCol w="1343770">
                  <a:extLst>
                    <a:ext uri="{9D8B030D-6E8A-4147-A177-3AD203B41FA5}">
                      <a16:colId xmlns:a16="http://schemas.microsoft.com/office/drawing/2014/main" val="83916191"/>
                    </a:ext>
                  </a:extLst>
                </a:gridCol>
                <a:gridCol w="1567665">
                  <a:extLst>
                    <a:ext uri="{9D8B030D-6E8A-4147-A177-3AD203B41FA5}">
                      <a16:colId xmlns:a16="http://schemas.microsoft.com/office/drawing/2014/main" val="2398548126"/>
                    </a:ext>
                  </a:extLst>
                </a:gridCol>
                <a:gridCol w="1018081">
                  <a:extLst>
                    <a:ext uri="{9D8B030D-6E8A-4147-A177-3AD203B41FA5}">
                      <a16:colId xmlns:a16="http://schemas.microsoft.com/office/drawing/2014/main" val="1351318769"/>
                    </a:ext>
                  </a:extLst>
                </a:gridCol>
                <a:gridCol w="4153410">
                  <a:extLst>
                    <a:ext uri="{9D8B030D-6E8A-4147-A177-3AD203B41FA5}">
                      <a16:colId xmlns:a16="http://schemas.microsoft.com/office/drawing/2014/main" val="36675291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Hasta Olan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Hasta Olmayan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Toplam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İnsidans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6915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Aşılı (Maruz)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 (A)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90 (B)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/ (A+B) = 10/100 = 0.1 (%10)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9604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Aşısız (Maruz Değil)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25 (</a:t>
                      </a:r>
                      <a:r>
                        <a:rPr lang="tr-TR" baseline="0" dirty="0" smtClean="0"/>
                        <a:t> C 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75 (D)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 / (C+D) = 25/100 = 0.25 (%25)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27806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29389" y="3873330"/>
            <a:ext cx="10824409" cy="2056965"/>
          </a:xfrm>
          <a:prstGeom prst="rect">
            <a:avLst/>
          </a:prstGeom>
          <a:solidFill>
            <a:srgbClr val="EBEE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5392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altLang="tr-TR" sz="3200" b="1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quote-cjk-patch"/>
              </a:rPr>
              <a:t>    </a:t>
            </a:r>
            <a:r>
              <a:rPr kumimoji="0" lang="tr-TR" altLang="tr-TR" sz="3200" b="1" i="0" u="none" strike="noStrike" cap="none" normalizeH="0" baseline="0" dirty="0" err="1" smtClean="0">
                <a:ln>
                  <a:noFill/>
                </a:ln>
                <a:solidFill>
                  <a:srgbClr val="0F1115"/>
                </a:solidFill>
                <a:effectLst/>
                <a:latin typeface="quote-cjk-patch"/>
              </a:rPr>
              <a:t>Relatif</a:t>
            </a:r>
            <a:r>
              <a:rPr kumimoji="0" lang="tr-TR" altLang="tr-TR" sz="3200" b="1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quote-cjk-patch"/>
              </a:rPr>
              <a:t> Risk (RR):</a:t>
            </a:r>
            <a:endParaRPr kumimoji="0" lang="tr-TR" altLang="tr-TR" sz="3200" b="0" i="0" u="none" strike="noStrike" cap="none" normalizeH="0" baseline="0" dirty="0" smtClean="0">
              <a:ln>
                <a:noFill/>
              </a:ln>
              <a:solidFill>
                <a:srgbClr val="0F1115"/>
              </a:solidFill>
              <a:effectLst/>
              <a:latin typeface="quote-cjk-patch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altLang="tr-TR" sz="3200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Menlo"/>
              </a:rPr>
              <a:t>RR = [Aşılılarda </a:t>
            </a:r>
            <a:r>
              <a:rPr kumimoji="0" lang="tr-TR" altLang="tr-TR" sz="3200" b="0" i="0" u="none" strike="noStrike" cap="none" normalizeH="0" baseline="0" dirty="0" err="1" smtClean="0">
                <a:ln>
                  <a:noFill/>
                </a:ln>
                <a:solidFill>
                  <a:srgbClr val="0F1115"/>
                </a:solidFill>
                <a:effectLst/>
                <a:latin typeface="Menlo"/>
              </a:rPr>
              <a:t>İnsidans</a:t>
            </a:r>
            <a:r>
              <a:rPr kumimoji="0" lang="tr-TR" altLang="tr-TR" sz="3200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Menlo"/>
              </a:rPr>
              <a:t>] / [Aşısızlarda </a:t>
            </a:r>
            <a:r>
              <a:rPr kumimoji="0" lang="tr-TR" altLang="tr-TR" sz="3200" b="0" i="0" u="none" strike="noStrike" cap="none" normalizeH="0" baseline="0" dirty="0" err="1" smtClean="0">
                <a:ln>
                  <a:noFill/>
                </a:ln>
                <a:solidFill>
                  <a:srgbClr val="0F1115"/>
                </a:solidFill>
                <a:effectLst/>
                <a:latin typeface="Menlo"/>
              </a:rPr>
              <a:t>İnsidans</a:t>
            </a:r>
            <a:r>
              <a:rPr kumimoji="0" lang="tr-TR" altLang="tr-TR" sz="3200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Menlo"/>
              </a:rPr>
              <a:t>]</a:t>
            </a:r>
            <a:endParaRPr kumimoji="0" lang="tr-TR" altLang="tr-TR" sz="3200" b="0" i="0" u="none" strike="noStrike" cap="none" normalizeH="0" baseline="0" dirty="0" smtClean="0">
              <a:ln>
                <a:noFill/>
              </a:ln>
              <a:solidFill>
                <a:srgbClr val="0F1115"/>
              </a:solidFill>
              <a:effectLst/>
              <a:latin typeface="quote-cjk-patch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altLang="tr-TR" sz="3200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Menlo"/>
              </a:rPr>
              <a:t>RR = (10/100) / (25/100) = 0.1 / 0.25 = 0.4</a:t>
            </a:r>
            <a:endParaRPr kumimoji="0" lang="tr-TR" altLang="tr-TR" sz="3200" b="0" i="0" u="none" strike="noStrike" cap="none" normalizeH="0" baseline="0" dirty="0" smtClean="0">
              <a:ln>
                <a:noFill/>
              </a:ln>
              <a:solidFill>
                <a:srgbClr val="0F1115"/>
              </a:solidFill>
              <a:effectLst/>
              <a:latin typeface="quote-cjk-patch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2479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RR – </a:t>
            </a: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Cohort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Çalışması Örneği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154004" y="1982804"/>
            <a:ext cx="1203799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 smtClean="0"/>
              <a:t>Yorum:</a:t>
            </a:r>
          </a:p>
          <a:p>
            <a:endParaRPr lang="tr-TR" sz="3600" dirty="0"/>
          </a:p>
          <a:p>
            <a:r>
              <a:rPr lang="tr-TR" sz="3600" dirty="0"/>
              <a:t>RR = 0.4 bulundu. </a:t>
            </a:r>
            <a:r>
              <a:rPr lang="tr-TR" sz="3600" dirty="0" smtClean="0"/>
              <a:t> Aşılı </a:t>
            </a:r>
            <a:r>
              <a:rPr lang="tr-TR" sz="3600" dirty="0"/>
              <a:t>köpeklerde hastalık riskinin, aşısız köpeklerinkine göre </a:t>
            </a:r>
            <a:r>
              <a:rPr lang="tr-TR" sz="3600" b="1" dirty="0"/>
              <a:t>0.4 kat</a:t>
            </a:r>
            <a:r>
              <a:rPr lang="tr-TR" sz="3600" dirty="0"/>
              <a:t> olduğunu gösterir. Yani, aşılı köpeklerde hastalık riski </a:t>
            </a:r>
            <a:r>
              <a:rPr lang="tr-TR" sz="3600" b="1" dirty="0"/>
              <a:t>%60 azalmıştır</a:t>
            </a:r>
            <a:r>
              <a:rPr lang="tr-TR" sz="3600" dirty="0"/>
              <a:t> (1 - 0.4 = 0.6 veya %60).</a:t>
            </a:r>
          </a:p>
          <a:p>
            <a:endParaRPr lang="tr-TR" sz="3600" b="1" dirty="0" smtClean="0"/>
          </a:p>
          <a:p>
            <a:r>
              <a:rPr lang="tr-TR" sz="3600" b="1" dirty="0" smtClean="0"/>
              <a:t>Klinik </a:t>
            </a:r>
            <a:r>
              <a:rPr lang="tr-TR" sz="3600" b="1" dirty="0"/>
              <a:t>Çıkarım:</a:t>
            </a:r>
            <a:r>
              <a:rPr lang="tr-TR" sz="3600" dirty="0"/>
              <a:t> Aşı X, </a:t>
            </a:r>
            <a:r>
              <a:rPr lang="tr-TR" sz="3600" dirty="0" err="1"/>
              <a:t>Kennel</a:t>
            </a:r>
            <a:r>
              <a:rPr lang="tr-TR" sz="3600" dirty="0"/>
              <a:t> </a:t>
            </a:r>
            <a:r>
              <a:rPr lang="tr-TR" sz="3600" dirty="0" err="1"/>
              <a:t>Cough'a</a:t>
            </a:r>
            <a:r>
              <a:rPr lang="tr-TR" sz="3600" dirty="0"/>
              <a:t> karşı etkilidir ve hastalık riskini önemli ölçüde azaltmaktadır.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1490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80447" y="154005"/>
            <a:ext cx="10515600" cy="827773"/>
          </a:xfr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Odds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Oranı (OR) - Vaka-Kontrol Çalışması Örneği</a:t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79671" y="2088682"/>
            <a:ext cx="120123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smtClean="0"/>
              <a:t>Kedilerde</a:t>
            </a:r>
            <a:r>
              <a:rPr lang="tr-TR" sz="3600" dirty="0"/>
              <a:t> </a:t>
            </a:r>
            <a:r>
              <a:rPr lang="tr-TR" sz="3600" b="1" dirty="0" err="1"/>
              <a:t>Hipertiroidizm</a:t>
            </a:r>
            <a:r>
              <a:rPr lang="tr-TR" sz="3600" dirty="0"/>
              <a:t> (aşırı </a:t>
            </a:r>
            <a:r>
              <a:rPr lang="tr-TR" sz="3600" dirty="0" err="1"/>
              <a:t>tiroid</a:t>
            </a:r>
            <a:r>
              <a:rPr lang="tr-TR" sz="3600" dirty="0"/>
              <a:t> hormonu üretimi) ile daha önceden kullanılan </a:t>
            </a:r>
            <a:r>
              <a:rPr lang="tr-TR" sz="3600" b="1" dirty="0"/>
              <a:t>teneke kutu mamalar</a:t>
            </a:r>
            <a:r>
              <a:rPr lang="tr-TR" sz="3600" dirty="0"/>
              <a:t> arasında bir ilişki var mıdır</a:t>
            </a:r>
            <a:r>
              <a:rPr lang="tr-TR" sz="3600" dirty="0" smtClean="0"/>
              <a:t>?</a:t>
            </a:r>
            <a:endParaRPr lang="tr-TR" sz="36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941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80448" y="0"/>
            <a:ext cx="11251131" cy="1087655"/>
          </a:xfr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Odds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Oranı (OR) - Vaka-Kontrol Çalışması Örneği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702645" y="1225689"/>
            <a:ext cx="1107867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/>
              <a:t>Çalışma Tasarımı:</a:t>
            </a:r>
            <a:r>
              <a:rPr lang="tr-TR" sz="3600" dirty="0"/>
              <a:t> </a:t>
            </a:r>
            <a:r>
              <a:rPr lang="tr-TR" sz="3600" b="1" dirty="0"/>
              <a:t>Vaka-Kontrol Çalışması.</a:t>
            </a:r>
            <a:r>
              <a:rPr lang="tr-TR" sz="3600" dirty="0"/>
              <a:t> Bir veteriner kliniğine başvuran 50 </a:t>
            </a:r>
            <a:r>
              <a:rPr lang="tr-TR" sz="3600" dirty="0" err="1"/>
              <a:t>hipertiroidi</a:t>
            </a:r>
            <a:r>
              <a:rPr lang="tr-TR" sz="3600" dirty="0"/>
              <a:t> hastası kedi seçilir (</a:t>
            </a:r>
            <a:r>
              <a:rPr lang="tr-TR" sz="3600" b="1" dirty="0"/>
              <a:t>Vaka grubu</a:t>
            </a:r>
            <a:r>
              <a:rPr lang="tr-TR" sz="3600" dirty="0"/>
              <a:t>). </a:t>
            </a:r>
            <a:endParaRPr lang="tr-TR" sz="3600" dirty="0" smtClean="0"/>
          </a:p>
          <a:p>
            <a:endParaRPr lang="tr-TR" sz="3600" dirty="0"/>
          </a:p>
          <a:p>
            <a:r>
              <a:rPr lang="tr-TR" sz="3600" dirty="0" smtClean="0"/>
              <a:t>Aynı </a:t>
            </a:r>
            <a:r>
              <a:rPr lang="tr-TR" sz="3600" dirty="0"/>
              <a:t>klinikten, aynı dönemde başvuran ancak </a:t>
            </a:r>
            <a:r>
              <a:rPr lang="tr-TR" sz="3600" dirty="0" err="1"/>
              <a:t>hipertiroidi</a:t>
            </a:r>
            <a:r>
              <a:rPr lang="tr-TR" sz="3600" dirty="0"/>
              <a:t> olmayan 50 kedi daha seçilir (</a:t>
            </a:r>
            <a:r>
              <a:rPr lang="tr-TR" sz="3600" b="1" dirty="0"/>
              <a:t>Kontrol grubu</a:t>
            </a:r>
            <a:r>
              <a:rPr lang="tr-TR" sz="3600" dirty="0"/>
              <a:t>). </a:t>
            </a:r>
            <a:endParaRPr lang="tr-TR" sz="3600" dirty="0" smtClean="0"/>
          </a:p>
          <a:p>
            <a:endParaRPr lang="tr-TR" sz="3600" dirty="0"/>
          </a:p>
          <a:p>
            <a:r>
              <a:rPr lang="tr-TR" sz="3600" dirty="0" smtClean="0"/>
              <a:t>Daha </a:t>
            </a:r>
            <a:r>
              <a:rPr lang="tr-TR" sz="3600" dirty="0"/>
              <a:t>sonra, bu kedilerin sahiplerine, kedilerinin geçmişte (hastalık tanısı konmadan önce) teneke kutu mama kullanıp kullanmadıkları sorulur.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7916779" y="6423727"/>
            <a:ext cx="4114800" cy="365125"/>
          </a:xfrm>
        </p:spPr>
        <p:txBody>
          <a:bodyPr/>
          <a:lstStyle/>
          <a:p>
            <a:r>
              <a:rPr lang="tr-TR" dirty="0" smtClean="0"/>
              <a:t>VET255 İstatistik Hesaplamalar Prof. Dr. İ. Safa GÜRCAN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7589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30190" y="191871"/>
            <a:ext cx="11251131" cy="770656"/>
          </a:xfr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Odds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Oranı (OR) - Vaka-Kontrol Çalışması Örneği</a:t>
            </a:r>
            <a:endParaRPr lang="tr-TR" dirty="0"/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125524"/>
              </p:ext>
            </p:extLst>
          </p:nvPr>
        </p:nvGraphicFramePr>
        <p:xfrm>
          <a:off x="308007" y="1335683"/>
          <a:ext cx="11473314" cy="2207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7591">
                  <a:extLst>
                    <a:ext uri="{9D8B030D-6E8A-4147-A177-3AD203B41FA5}">
                      <a16:colId xmlns:a16="http://schemas.microsoft.com/office/drawing/2014/main" val="853244625"/>
                    </a:ext>
                  </a:extLst>
                </a:gridCol>
                <a:gridCol w="2176302">
                  <a:extLst>
                    <a:ext uri="{9D8B030D-6E8A-4147-A177-3AD203B41FA5}">
                      <a16:colId xmlns:a16="http://schemas.microsoft.com/office/drawing/2014/main" val="223507798"/>
                    </a:ext>
                  </a:extLst>
                </a:gridCol>
                <a:gridCol w="2532871">
                  <a:extLst>
                    <a:ext uri="{9D8B030D-6E8A-4147-A177-3AD203B41FA5}">
                      <a16:colId xmlns:a16="http://schemas.microsoft.com/office/drawing/2014/main" val="1786300362"/>
                    </a:ext>
                  </a:extLst>
                </a:gridCol>
                <a:gridCol w="1886550">
                  <a:extLst>
                    <a:ext uri="{9D8B030D-6E8A-4147-A177-3AD203B41FA5}">
                      <a16:colId xmlns:a16="http://schemas.microsoft.com/office/drawing/2014/main" val="1239578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Hipertiroidi</a:t>
                      </a:r>
                      <a:r>
                        <a:rPr lang="tr-TR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(Vaka)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Sağlıklı (Kontrol)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Toplam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0692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Teneke Mama Kullanan (Maruz)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40 (</a:t>
                      </a:r>
                      <a:r>
                        <a:rPr lang="tr-TR" sz="3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tr-TR" sz="3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(</a:t>
                      </a:r>
                      <a:r>
                        <a:rPr lang="tr-TR" sz="3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tr-TR" sz="3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dirty="0" smtClean="0"/>
                        <a:t>55</a:t>
                      </a:r>
                      <a:endParaRPr lang="tr-TR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5359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>
                          <a:effectLst/>
                          <a:latin typeface="quote-cjk-patch"/>
                        </a:rPr>
                        <a:t>Teneke Mama Kullanmayan (Maruz Değil)</a:t>
                      </a:r>
                    </a:p>
                  </a:txBody>
                  <a:tcPr marR="152400" marT="95250" marB="952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(</a:t>
                      </a:r>
                      <a:r>
                        <a:rPr lang="tr-TR" sz="3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tr-TR" sz="3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sz="3200" b="0" dirty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 (</a:t>
                      </a:r>
                      <a:r>
                        <a:rPr lang="tr-TR" sz="3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tr-TR" sz="3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dirty="0" smtClean="0"/>
                        <a:t>45</a:t>
                      </a:r>
                      <a:endParaRPr lang="tr-TR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2088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Toplam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dirty="0" smtClean="0"/>
                        <a:t>50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dirty="0" smtClean="0"/>
                        <a:t>50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dirty="0" smtClean="0"/>
                        <a:t>100</a:t>
                      </a:r>
                      <a:endParaRPr lang="tr-TR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3567342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8007" y="3820067"/>
            <a:ext cx="11627319" cy="2333964"/>
          </a:xfrm>
          <a:prstGeom prst="rect">
            <a:avLst/>
          </a:prstGeom>
          <a:solidFill>
            <a:srgbClr val="EBEE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5392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quote-cjk-patch"/>
              </a:rPr>
              <a:t>Vaka grubunda </a:t>
            </a:r>
            <a:r>
              <a:rPr kumimoji="0" lang="tr-TR" altLang="tr-TR" sz="2000" b="0" i="0" u="none" strike="noStrike" cap="none" normalizeH="0" baseline="0" dirty="0" err="1" smtClean="0">
                <a:ln>
                  <a:noFill/>
                </a:ln>
                <a:solidFill>
                  <a:srgbClr val="0F1115"/>
                </a:solidFill>
                <a:effectLst/>
                <a:latin typeface="quote-cjk-patch"/>
              </a:rPr>
              <a:t>maruziyet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kumimoji="0" lang="tr-TR" altLang="tr-TR" sz="2000" b="0" i="0" u="none" strike="noStrike" cap="none" normalizeH="0" baseline="0" dirty="0" err="1" smtClean="0">
                <a:ln>
                  <a:noFill/>
                </a:ln>
                <a:solidFill>
                  <a:srgbClr val="0F1115"/>
                </a:solidFill>
                <a:effectLst/>
                <a:latin typeface="quote-cjk-patch"/>
              </a:rPr>
              <a:t>odds'u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quote-cjk-patch"/>
              </a:rPr>
              <a:t>: (Teneke yiyen hasta) / (Teneke yemeyen hasta) = A / C = 40 / 10 =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quote-cjk-patch"/>
              </a:rPr>
              <a:t>Kontrol grubunda </a:t>
            </a:r>
            <a:r>
              <a:rPr kumimoji="0" lang="tr-TR" altLang="tr-TR" sz="2000" b="0" i="0" u="none" strike="noStrike" cap="none" normalizeH="0" baseline="0" dirty="0" err="1" smtClean="0">
                <a:ln>
                  <a:noFill/>
                </a:ln>
                <a:solidFill>
                  <a:srgbClr val="0F1115"/>
                </a:solidFill>
                <a:effectLst/>
                <a:latin typeface="quote-cjk-patch"/>
              </a:rPr>
              <a:t>maruziyet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kumimoji="0" lang="tr-TR" altLang="tr-TR" sz="2000" b="0" i="0" u="none" strike="noStrike" cap="none" normalizeH="0" baseline="0" dirty="0" err="1" smtClean="0">
                <a:ln>
                  <a:noFill/>
                </a:ln>
                <a:solidFill>
                  <a:srgbClr val="0F1115"/>
                </a:solidFill>
                <a:effectLst/>
                <a:latin typeface="quote-cjk-patch"/>
              </a:rPr>
              <a:t>odds'u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quote-cjk-patch"/>
              </a:rPr>
              <a:t>: (Teneke yiyen sağlıklı) / (Teneke yemeyen sağlıklı) = B / D = 15 / 35 ≈ 0.43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Menlo"/>
              </a:rPr>
              <a:t>OR = (Vaka gruptaki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rgbClr val="0F1115"/>
                </a:solidFill>
                <a:effectLst/>
                <a:latin typeface="Menlo"/>
              </a:rPr>
              <a:t>maruziyet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Menlo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rgbClr val="0F1115"/>
                </a:solidFill>
                <a:effectLst/>
                <a:latin typeface="Menlo"/>
              </a:rPr>
              <a:t>odds'u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Menlo"/>
              </a:rPr>
              <a:t>) / (Kontrol gruptaki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rgbClr val="0F1115"/>
                </a:solidFill>
                <a:effectLst/>
                <a:latin typeface="Menlo"/>
              </a:rPr>
              <a:t>maruziyet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Menlo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rgbClr val="0F1115"/>
                </a:solidFill>
                <a:effectLst/>
                <a:latin typeface="Menlo"/>
              </a:rPr>
              <a:t>odds'u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Menlo"/>
              </a:rPr>
              <a:t>)</a:t>
            </a:r>
            <a:endParaRPr kumimoji="0" lang="tr-TR" altLang="tr-TR" sz="1200" b="0" i="0" u="none" strike="noStrike" cap="none" normalizeH="0" baseline="0" dirty="0" smtClean="0">
              <a:ln>
                <a:noFill/>
              </a:ln>
              <a:solidFill>
                <a:srgbClr val="0F1115"/>
              </a:solidFill>
              <a:effectLst/>
              <a:latin typeface="quote-cjk-patch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tr-TR" altLang="tr-TR" b="0" i="0" u="none" strike="noStrike" cap="none" normalizeH="0" baseline="0" dirty="0" smtClean="0">
              <a:ln>
                <a:noFill/>
              </a:ln>
              <a:solidFill>
                <a:srgbClr val="0F1115"/>
              </a:solidFill>
              <a:effectLst/>
              <a:latin typeface="Menlo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Menlo"/>
              </a:rPr>
              <a:t>OR = (A/C) / (B/D) = (40/10) / (15/35) = 4 / 0.43 ≈ 9.33</a:t>
            </a:r>
            <a:endParaRPr kumimoji="0" lang="tr-TR" altLang="tr-TR" sz="1200" b="0" i="0" u="none" strike="noStrike" cap="none" normalizeH="0" baseline="0" dirty="0" smtClean="0">
              <a:ln>
                <a:noFill/>
              </a:ln>
              <a:solidFill>
                <a:srgbClr val="0F1115"/>
              </a:solidFill>
              <a:effectLst/>
              <a:latin typeface="quote-cjk-patch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121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1946" y="111386"/>
            <a:ext cx="11251131" cy="1325563"/>
          </a:xfr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Odds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Oranı (OR) - Vaka-Kontrol Çalışması Örneği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94649" y="1482431"/>
            <a:ext cx="121920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/>
              <a:t>OR = 9.33 bulundu. Bu, </a:t>
            </a:r>
            <a:r>
              <a:rPr lang="tr-TR" sz="2800" dirty="0" err="1"/>
              <a:t>hipertiroidi</a:t>
            </a:r>
            <a:r>
              <a:rPr lang="tr-TR" sz="2800" dirty="0"/>
              <a:t> olan kedilerin geçmişte teneke kutu mama yemiş olma "şansının" (</a:t>
            </a:r>
            <a:r>
              <a:rPr lang="tr-TR" sz="2800" dirty="0" err="1"/>
              <a:t>odds</a:t>
            </a:r>
            <a:r>
              <a:rPr lang="tr-TR" sz="2800" dirty="0"/>
              <a:t>), </a:t>
            </a:r>
            <a:r>
              <a:rPr lang="tr-TR" sz="2800" dirty="0" err="1"/>
              <a:t>hipertiroidi</a:t>
            </a:r>
            <a:r>
              <a:rPr lang="tr-TR" sz="2800" dirty="0"/>
              <a:t> olmayan kedilere göre </a:t>
            </a:r>
            <a:r>
              <a:rPr lang="tr-TR" sz="2800" b="1" dirty="0"/>
              <a:t>9.33 kat daha fazla</a:t>
            </a:r>
            <a:r>
              <a:rPr lang="tr-TR" sz="2800" dirty="0"/>
              <a:t> olduğunu gösterir.</a:t>
            </a:r>
          </a:p>
          <a:p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94649" y="3189906"/>
            <a:ext cx="1200270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 smtClean="0"/>
              <a:t>Teneke </a:t>
            </a:r>
            <a:r>
              <a:rPr lang="tr-TR" sz="2800" dirty="0"/>
              <a:t>kutu mama kullanımı ile </a:t>
            </a:r>
            <a:r>
              <a:rPr lang="tr-TR" sz="2800" dirty="0" err="1"/>
              <a:t>hipertiroidi</a:t>
            </a:r>
            <a:r>
              <a:rPr lang="tr-TR" sz="2800" dirty="0"/>
              <a:t> arasında </a:t>
            </a:r>
            <a:r>
              <a:rPr lang="tr-TR" sz="2800" b="1" dirty="0"/>
              <a:t>güçlü bir pozitif ilişki</a:t>
            </a:r>
            <a:r>
              <a:rPr lang="tr-TR" sz="2800" dirty="0"/>
              <a:t> olduğuna işaret eder. </a:t>
            </a:r>
            <a:r>
              <a:rPr lang="tr-TR" sz="2800" dirty="0" smtClean="0"/>
              <a:t>OR </a:t>
            </a:r>
            <a:r>
              <a:rPr lang="tr-TR" sz="2800" dirty="0"/>
              <a:t>bu tür bir ilişkiyi göstermek için ideal bir </a:t>
            </a:r>
            <a:r>
              <a:rPr lang="tr-TR" sz="2800" dirty="0" smtClean="0"/>
              <a:t>ölçüttür.</a:t>
            </a:r>
            <a:endParaRPr lang="tr-TR" sz="2800" dirty="0"/>
          </a:p>
          <a:p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0" y="4765119"/>
            <a:ext cx="1200270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dirty="0"/>
              <a:t>Klinik Çıkarım:</a:t>
            </a:r>
            <a:r>
              <a:rPr lang="tr-TR" sz="2800" dirty="0"/>
              <a:t> Geçmişte teneke kutu mama kullanımı, kedilerde </a:t>
            </a:r>
            <a:r>
              <a:rPr lang="tr-TR" sz="2800" dirty="0" err="1"/>
              <a:t>hipertiroidi</a:t>
            </a:r>
            <a:r>
              <a:rPr lang="tr-TR" sz="2800" dirty="0"/>
              <a:t> hastalığı için bir risk faktörü olabilir. Ancak bu bir nedensellik kanıtı değil, bir ilişkidir. Sebep-sonuç ilişkisini kurmak için daha ileri çalışmalara (</a:t>
            </a:r>
            <a:r>
              <a:rPr lang="tr-TR" sz="2800" dirty="0" err="1"/>
              <a:t>kohort</a:t>
            </a:r>
            <a:r>
              <a:rPr lang="tr-TR" sz="2800" dirty="0"/>
              <a:t> çalışmaları, deneysel çalışmalar) ihtiyaç vardır.</a:t>
            </a:r>
          </a:p>
          <a:p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8077200" y="6492875"/>
            <a:ext cx="4114800" cy="365125"/>
          </a:xfrm>
        </p:spPr>
        <p:txBody>
          <a:bodyPr/>
          <a:lstStyle/>
          <a:p>
            <a:r>
              <a:rPr lang="tr-TR" dirty="0" smtClean="0"/>
              <a:t>VET255 İstatistik Hesaplamalar Prof. Dr. İ. Safa GÜRCAN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394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RR ve OR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221381" y="2156059"/>
            <a:ext cx="1181982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/>
              <a:t>RR örneğinde,</a:t>
            </a:r>
            <a:r>
              <a:rPr lang="tr-TR" sz="3600" dirty="0"/>
              <a:t> popülasyondan (barınak) başlayıp sonuca (hastalık) gittik. Risk doğrudan hesaplanabildi</a:t>
            </a:r>
            <a:r>
              <a:rPr lang="tr-TR" sz="3600" dirty="0" smtClean="0"/>
              <a:t>.</a:t>
            </a:r>
          </a:p>
          <a:p>
            <a:endParaRPr lang="tr-TR" sz="3600" dirty="0"/>
          </a:p>
          <a:p>
            <a:r>
              <a:rPr lang="tr-TR" sz="3600" b="1" dirty="0"/>
              <a:t>OR örneğinde,</a:t>
            </a:r>
            <a:r>
              <a:rPr lang="tr-TR" sz="3600" dirty="0"/>
              <a:t> sonuçtan (hasta ve sağlam kediler) başlayıp geçmişe (mama kullanımı) döndük. Bu nedenle sadece "şans" (</a:t>
            </a:r>
            <a:r>
              <a:rPr lang="tr-TR" sz="3600" dirty="0" err="1"/>
              <a:t>odds</a:t>
            </a:r>
            <a:r>
              <a:rPr lang="tr-TR" sz="3600" dirty="0"/>
              <a:t>) oranını hesaplayabildik.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117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sv-SE" b="1" dirty="0"/>
              <a:t> </a:t>
            </a:r>
            <a:r>
              <a:rPr lang="sv-S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Relatif Risk (Göreceli Risk - RR)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197032" y="2255953"/>
            <a:ext cx="879486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Bir risk faktörüne (</a:t>
            </a:r>
            <a:r>
              <a:rPr lang="tr-TR" sz="3600" dirty="0" err="1"/>
              <a:t>maruziyete</a:t>
            </a:r>
            <a:r>
              <a:rPr lang="tr-TR" sz="3600" dirty="0"/>
              <a:t>) sahip olan grupta, o hastalığın veya sonucun görülme olasılığının, risk faktörüne sahip olmayan gruptaki olasılığa </a:t>
            </a:r>
            <a:r>
              <a:rPr lang="tr-TR" sz="3600" i="1" dirty="0"/>
              <a:t>oranıdır</a:t>
            </a:r>
            <a:r>
              <a:rPr lang="tr-TR" sz="3600" dirty="0"/>
              <a:t>. </a:t>
            </a:r>
            <a:r>
              <a:rPr lang="tr-TR" sz="3600" dirty="0" smtClean="0"/>
              <a:t>Bir diğer ifade ile, </a:t>
            </a:r>
            <a:r>
              <a:rPr lang="tr-TR" sz="3600" dirty="0"/>
              <a:t>"Maruz kalanlarda risk ne kadar arttı?" sorusuna cevap verir.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065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sv-S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Relatif Risk (Göreceli Risk - RR)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3366597"/>
              </p:ext>
            </p:extLst>
          </p:nvPr>
        </p:nvGraphicFramePr>
        <p:xfrm>
          <a:off x="401782" y="2814535"/>
          <a:ext cx="10515600" cy="1668780"/>
        </p:xfrm>
        <a:graphic>
          <a:graphicData uri="http://schemas.openxmlformats.org/drawingml/2006/table">
            <a:tbl>
              <a:tblPr/>
              <a:tblGrid>
                <a:gridCol w="2756105">
                  <a:extLst>
                    <a:ext uri="{9D8B030D-6E8A-4147-A177-3AD203B41FA5}">
                      <a16:colId xmlns:a16="http://schemas.microsoft.com/office/drawing/2014/main" val="2566326643"/>
                    </a:ext>
                  </a:extLst>
                </a:gridCol>
                <a:gridCol w="2756105">
                  <a:extLst>
                    <a:ext uri="{9D8B030D-6E8A-4147-A177-3AD203B41FA5}">
                      <a16:colId xmlns:a16="http://schemas.microsoft.com/office/drawing/2014/main" val="354072707"/>
                    </a:ext>
                  </a:extLst>
                </a:gridCol>
                <a:gridCol w="2756105">
                  <a:extLst>
                    <a:ext uri="{9D8B030D-6E8A-4147-A177-3AD203B41FA5}">
                      <a16:colId xmlns:a16="http://schemas.microsoft.com/office/drawing/2014/main" val="2967703540"/>
                    </a:ext>
                  </a:extLst>
                </a:gridCol>
                <a:gridCol w="2247285">
                  <a:extLst>
                    <a:ext uri="{9D8B030D-6E8A-4147-A177-3AD203B41FA5}">
                      <a16:colId xmlns:a16="http://schemas.microsoft.com/office/drawing/2014/main" val="7370679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tr-TR" b="1" dirty="0">
                          <a:effectLst/>
                          <a:latin typeface="quote-cjk-patch"/>
                        </a:rPr>
                        <a:t/>
                      </a:r>
                      <a:br>
                        <a:rPr lang="tr-TR" b="1" dirty="0">
                          <a:effectLst/>
                          <a:latin typeface="quote-cjk-patch"/>
                        </a:rPr>
                      </a:br>
                      <a:endParaRPr lang="tr-TR" b="0" dirty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b="1" dirty="0">
                          <a:effectLst/>
                          <a:latin typeface="quote-cjk-patch"/>
                        </a:rPr>
                        <a:t>Hasta </a:t>
                      </a:r>
                      <a:r>
                        <a:rPr lang="tr-TR" b="1" dirty="0" smtClean="0">
                          <a:effectLst/>
                          <a:latin typeface="quote-cjk-patch"/>
                        </a:rPr>
                        <a:t>Olan</a:t>
                      </a:r>
                      <a:endParaRPr lang="tr-TR" b="0" dirty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>
                          <a:effectLst/>
                          <a:latin typeface="quote-cjk-patch"/>
                        </a:rPr>
                        <a:t>Hasta Olmayan</a:t>
                      </a:r>
                      <a:endParaRPr lang="tr-TR" b="0" dirty="0" smtClean="0">
                        <a:effectLst/>
                        <a:latin typeface="quote-cjk-patch"/>
                      </a:endParaRPr>
                    </a:p>
                    <a:p>
                      <a:pPr algn="l"/>
                      <a:endParaRPr lang="tr-TR" b="0" dirty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Toplam</a:t>
                      </a:r>
                      <a:endParaRPr lang="tr-TR" b="1" dirty="0"/>
                    </a:p>
                  </a:txBody>
                  <a:tcPr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3685391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b="1">
                          <a:effectLst/>
                          <a:latin typeface="quote-cjk-patch"/>
                        </a:rPr>
                        <a:t>Maruz Kalan</a:t>
                      </a:r>
                      <a:endParaRPr lang="tr-TR" b="0">
                        <a:effectLst/>
                        <a:latin typeface="quote-cjk-patch"/>
                      </a:endParaRP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b="1">
                          <a:effectLst/>
                          <a:latin typeface="quote-cjk-patch"/>
                        </a:rPr>
                        <a:t>A</a:t>
                      </a:r>
                      <a:endParaRPr lang="tr-TR" b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b="1" dirty="0">
                          <a:effectLst/>
                          <a:latin typeface="quote-cjk-patch"/>
                        </a:rPr>
                        <a:t>B</a:t>
                      </a:r>
                      <a:endParaRPr lang="tr-TR" b="0" dirty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>
                          <a:effectLst/>
                          <a:latin typeface="quote-cjk-patch"/>
                        </a:rPr>
                        <a:t>A+B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0392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b="1">
                          <a:effectLst/>
                          <a:latin typeface="quote-cjk-patch"/>
                        </a:rPr>
                        <a:t>Maruz Kalmayan</a:t>
                      </a:r>
                      <a:endParaRPr lang="tr-TR" b="0">
                        <a:effectLst/>
                        <a:latin typeface="quote-cjk-patch"/>
                      </a:endParaRP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b="1">
                          <a:effectLst/>
                          <a:latin typeface="quote-cjk-patch"/>
                        </a:rPr>
                        <a:t>C</a:t>
                      </a:r>
                      <a:endParaRPr lang="tr-TR" b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b="1">
                          <a:effectLst/>
                          <a:latin typeface="quote-cjk-patch"/>
                        </a:rPr>
                        <a:t>D</a:t>
                      </a:r>
                      <a:endParaRPr lang="tr-TR" b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>
                          <a:effectLst/>
                          <a:latin typeface="quote-cjk-patch"/>
                        </a:rPr>
                        <a:t>C+D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061215"/>
                  </a:ext>
                </a:extLst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401782" y="1837113"/>
            <a:ext cx="11388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/>
              <a:t>RR = (Maruz kalan grupta hastalık görülme olasılığı) / </a:t>
            </a:r>
            <a:r>
              <a:rPr lang="tr-TR" sz="2400" dirty="0" smtClean="0"/>
              <a:t>(</a:t>
            </a:r>
            <a:r>
              <a:rPr lang="tr-TR" sz="2400" dirty="0"/>
              <a:t>Maruz kalmayan grupta hastalık görülme olasılığı)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259617" y="5128522"/>
            <a:ext cx="2956002" cy="856637"/>
          </a:xfrm>
          <a:prstGeom prst="rect">
            <a:avLst/>
          </a:prstGeom>
          <a:solidFill>
            <a:srgbClr val="EBEE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25392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Menlo"/>
              </a:rPr>
              <a:t>RR = [A / (A+B)] / [C / (C+D)]</a:t>
            </a:r>
            <a:endParaRPr kumimoji="0" lang="tr-TR" altLang="tr-TR" sz="1200" b="0" i="0" u="none" strike="noStrike" cap="none" normalizeH="0" baseline="0" dirty="0" smtClean="0">
              <a:ln>
                <a:noFill/>
              </a:ln>
              <a:solidFill>
                <a:srgbClr val="0F1115"/>
              </a:solidFill>
              <a:effectLst/>
              <a:latin typeface="quote-cjk-patch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320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sv-S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Relatif Risk (Göreceli Risk - RR)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83127" y="1812175"/>
            <a:ext cx="116710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/>
              <a:t>Relatif</a:t>
            </a:r>
            <a:r>
              <a:rPr lang="tr-TR" sz="2400" dirty="0"/>
              <a:t> Risk, ancak </a:t>
            </a:r>
            <a:r>
              <a:rPr lang="tr-TR" sz="2400" b="1" dirty="0" err="1"/>
              <a:t>insidans</a:t>
            </a:r>
            <a:r>
              <a:rPr lang="tr-TR" sz="2400" b="1" dirty="0"/>
              <a:t> (yeni vaka oranı)</a:t>
            </a:r>
            <a:r>
              <a:rPr lang="tr-TR" sz="2400" dirty="0"/>
              <a:t> hesaplanabildiğinde anlamlıdır. Bu da genellikle ileriye dönük çalışmalarda mümkündür.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77585" y="2901142"/>
            <a:ext cx="1203682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600" b="1" dirty="0" err="1"/>
              <a:t>Kohort</a:t>
            </a:r>
            <a:r>
              <a:rPr lang="tr-TR" sz="2600" b="1" dirty="0"/>
              <a:t> Çalışmaları (İleriye Yönelik - </a:t>
            </a:r>
            <a:r>
              <a:rPr lang="tr-TR" sz="2600" b="1" dirty="0" err="1"/>
              <a:t>Prospective</a:t>
            </a:r>
            <a:r>
              <a:rPr lang="tr-TR" sz="2600" b="1" dirty="0"/>
              <a:t>):</a:t>
            </a:r>
            <a:r>
              <a:rPr lang="tr-TR" sz="2600" dirty="0"/>
              <a:t> Bu </a:t>
            </a:r>
            <a:r>
              <a:rPr lang="tr-TR" sz="2600" dirty="0" smtClean="0"/>
              <a:t>tip çalışmalarda</a:t>
            </a:r>
            <a:r>
              <a:rPr lang="tr-TR" sz="2600" dirty="0"/>
              <a:t>, araştırmacı önce </a:t>
            </a:r>
            <a:r>
              <a:rPr lang="tr-TR" sz="2600" dirty="0" err="1"/>
              <a:t>maruziyet</a:t>
            </a:r>
            <a:r>
              <a:rPr lang="tr-TR" sz="2600" dirty="0"/>
              <a:t> durumuna göre (örneğin, sigara içen ve içmeyen) iki grup oluşturur ve belirli bir süre boyunca bu grupları takip ederek kimlerin hastalandığını gözlemler. Bu tasarım, her iki gruptaki hastalık </a:t>
            </a:r>
            <a:r>
              <a:rPr lang="tr-TR" sz="2600" dirty="0" err="1"/>
              <a:t>insidansını</a:t>
            </a:r>
            <a:r>
              <a:rPr lang="tr-TR" sz="2600" dirty="0"/>
              <a:t> doğrudan </a:t>
            </a:r>
            <a:r>
              <a:rPr lang="tr-TR" sz="2600" dirty="0" smtClean="0"/>
              <a:t>hesaplamaya </a:t>
            </a:r>
            <a:r>
              <a:rPr lang="tr-TR" sz="2600" dirty="0"/>
              <a:t>izin verdiği için </a:t>
            </a:r>
            <a:r>
              <a:rPr lang="tr-TR" sz="2600" b="1" dirty="0" err="1"/>
              <a:t>Relatif</a:t>
            </a:r>
            <a:r>
              <a:rPr lang="tr-TR" sz="2600" b="1" dirty="0"/>
              <a:t> Risk hesaplamak için ideal ve en doğru yöntemdir</a:t>
            </a:r>
            <a:r>
              <a:rPr lang="tr-TR" sz="2600" b="1" dirty="0" smtClean="0"/>
              <a:t>.</a:t>
            </a:r>
          </a:p>
          <a:p>
            <a:endParaRPr lang="tr-TR" sz="2400" dirty="0"/>
          </a:p>
          <a:p>
            <a:pPr lvl="1"/>
            <a:r>
              <a:rPr lang="tr-TR" sz="2400" i="1" dirty="0"/>
              <a:t>Örnek:</a:t>
            </a:r>
            <a:r>
              <a:rPr lang="tr-TR" sz="2400" dirty="0"/>
              <a:t> "Sigara içenlerde akciğer kanseri </a:t>
            </a:r>
            <a:r>
              <a:rPr lang="tr-TR" sz="2400" dirty="0" err="1"/>
              <a:t>insidansı</a:t>
            </a:r>
            <a:r>
              <a:rPr lang="tr-TR" sz="2400" dirty="0"/>
              <a:t>" / "Sigara içmeyenlerde akciğer kanseri </a:t>
            </a:r>
            <a:r>
              <a:rPr lang="tr-TR" sz="2400" dirty="0" err="1"/>
              <a:t>insidansı</a:t>
            </a:r>
            <a:r>
              <a:rPr lang="tr-TR" sz="2400" dirty="0"/>
              <a:t>" = RR</a:t>
            </a:r>
          </a:p>
          <a:p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6750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sv-S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Relatif Risk (Göreceli Risk - RR)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345197" y="1985430"/>
            <a:ext cx="1170563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 err="1"/>
              <a:t>Randomize</a:t>
            </a:r>
            <a:r>
              <a:rPr lang="tr-TR" sz="3600" b="1" dirty="0"/>
              <a:t> Kontrollü Çalışmalar (</a:t>
            </a:r>
            <a:r>
              <a:rPr lang="tr-TR" sz="3600" b="1" dirty="0" err="1"/>
              <a:t>RCT'ler</a:t>
            </a:r>
            <a:r>
              <a:rPr lang="tr-TR" sz="3600" b="1" dirty="0" smtClean="0"/>
              <a:t>)</a:t>
            </a:r>
            <a:endParaRPr lang="tr-TR" sz="3600" dirty="0" smtClean="0"/>
          </a:p>
          <a:p>
            <a:endParaRPr lang="tr-TR" sz="3600" dirty="0"/>
          </a:p>
          <a:p>
            <a:pPr algn="just"/>
            <a:r>
              <a:rPr lang="tr-TR" sz="3600" dirty="0" smtClean="0"/>
              <a:t>Bu </a:t>
            </a:r>
            <a:r>
              <a:rPr lang="tr-TR" sz="3600" dirty="0"/>
              <a:t>çalışmalar </a:t>
            </a:r>
            <a:r>
              <a:rPr lang="tr-TR" sz="3600" dirty="0" err="1" smtClean="0"/>
              <a:t>kohort</a:t>
            </a:r>
            <a:r>
              <a:rPr lang="tr-TR" sz="3600" dirty="0" smtClean="0"/>
              <a:t> </a:t>
            </a:r>
            <a:r>
              <a:rPr lang="tr-TR" sz="3600" dirty="0"/>
              <a:t>çalışmasının özel bir halidir. Katılımcılar rastgele bir müdahale (ilaç) grubuna veya kontrol (</a:t>
            </a:r>
            <a:r>
              <a:rPr lang="tr-TR" sz="3600" dirty="0" err="1"/>
              <a:t>plasebo</a:t>
            </a:r>
            <a:r>
              <a:rPr lang="tr-TR" sz="3600" dirty="0"/>
              <a:t>) grubuna ayrılır ve takip edilir. Müdahalenin etkinliğini ölçmek için </a:t>
            </a:r>
            <a:r>
              <a:rPr lang="tr-TR" sz="3600" b="1" dirty="0" err="1"/>
              <a:t>Relatif</a:t>
            </a:r>
            <a:r>
              <a:rPr lang="tr-TR" sz="3600" b="1" dirty="0"/>
              <a:t> Risk yaygın olarak kullanılır.</a:t>
            </a:r>
            <a:endParaRPr lang="tr-TR" sz="3600" dirty="0"/>
          </a:p>
          <a:p>
            <a:pPr lvl="1" algn="just"/>
            <a:r>
              <a:rPr lang="tr-TR" sz="3600" i="1" dirty="0"/>
              <a:t>Örnek:</a:t>
            </a:r>
            <a:r>
              <a:rPr lang="tr-TR" sz="3600" dirty="0"/>
              <a:t> "Yeni ilacı alanlarda iyileşme </a:t>
            </a:r>
            <a:r>
              <a:rPr lang="tr-TR" sz="3600" dirty="0" err="1"/>
              <a:t>insidansı</a:t>
            </a:r>
            <a:r>
              <a:rPr lang="tr-TR" sz="3600" dirty="0"/>
              <a:t>" / "</a:t>
            </a:r>
            <a:r>
              <a:rPr lang="tr-TR" sz="3600" dirty="0" err="1"/>
              <a:t>Plasebo</a:t>
            </a:r>
            <a:r>
              <a:rPr lang="tr-TR" sz="3600" dirty="0"/>
              <a:t> alanlarda iyileşme </a:t>
            </a:r>
            <a:r>
              <a:rPr lang="tr-TR" sz="3600" dirty="0" err="1"/>
              <a:t>insidansı</a:t>
            </a:r>
            <a:r>
              <a:rPr lang="tr-TR" sz="3600" dirty="0"/>
              <a:t>" = RR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3581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Odds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Oranı (OR)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980902" y="2186247"/>
            <a:ext cx="1023296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Bir risk faktörüne (</a:t>
            </a:r>
            <a:r>
              <a:rPr lang="tr-TR" sz="3600" dirty="0" err="1"/>
              <a:t>maruziyete</a:t>
            </a:r>
            <a:r>
              <a:rPr lang="tr-TR" sz="3600" dirty="0"/>
              <a:t>) sahip olan gruptaki "hastalık olasılığının, hastalıksız kalma olasılığına </a:t>
            </a:r>
            <a:r>
              <a:rPr lang="tr-TR" sz="3600" dirty="0" err="1"/>
              <a:t>oranı"nın</a:t>
            </a:r>
            <a:r>
              <a:rPr lang="tr-TR" sz="3600" dirty="0"/>
              <a:t>, risk faktörüne sahip olmayan gruptaki aynı orana </a:t>
            </a:r>
            <a:r>
              <a:rPr lang="tr-TR" sz="3600" i="1" dirty="0"/>
              <a:t>bölümüdür</a:t>
            </a:r>
            <a:r>
              <a:rPr lang="tr-TR" sz="3600" dirty="0"/>
              <a:t>. </a:t>
            </a:r>
            <a:r>
              <a:rPr lang="tr-TR" sz="3600" dirty="0" smtClean="0"/>
              <a:t>Başka bir ifade ile, </a:t>
            </a:r>
            <a:r>
              <a:rPr lang="tr-TR" sz="3600" dirty="0"/>
              <a:t>bir grubun diğerine kıyasla hastalığa sahip olma "şansının" (</a:t>
            </a:r>
            <a:r>
              <a:rPr lang="tr-TR" sz="3600" dirty="0" err="1"/>
              <a:t>odds</a:t>
            </a:r>
            <a:r>
              <a:rPr lang="tr-TR" sz="3600" dirty="0"/>
              <a:t>) kaç kat fazla olduğunu gösterir.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041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Odds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Oranı (OR)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955964" y="1690688"/>
            <a:ext cx="10723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/>
              <a:t>OR = (Maruz kalan gruptaki </a:t>
            </a:r>
            <a:r>
              <a:rPr lang="tr-TR" sz="2800" dirty="0" err="1"/>
              <a:t>Odds</a:t>
            </a:r>
            <a:r>
              <a:rPr lang="tr-TR" sz="2800" dirty="0"/>
              <a:t>) / (Maruz kalmayan gruptaki </a:t>
            </a:r>
            <a:r>
              <a:rPr lang="tr-TR" sz="2800" dirty="0" err="1"/>
              <a:t>Odds</a:t>
            </a:r>
            <a:r>
              <a:rPr lang="tr-TR" sz="2800" dirty="0"/>
              <a:t>)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715788" y="4800388"/>
            <a:ext cx="3757503" cy="856637"/>
          </a:xfrm>
          <a:prstGeom prst="rect">
            <a:avLst/>
          </a:prstGeom>
          <a:solidFill>
            <a:srgbClr val="EBEE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25392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Menlo"/>
              </a:rPr>
              <a:t>OR = (A/B) / (C/D) = (A x D) / (B x C)</a:t>
            </a:r>
            <a:endParaRPr kumimoji="0" lang="tr-TR" altLang="tr-TR" sz="1200" b="0" i="0" u="none" strike="noStrike" cap="none" normalizeH="0" baseline="0" dirty="0" smtClean="0">
              <a:ln>
                <a:noFill/>
              </a:ln>
              <a:solidFill>
                <a:srgbClr val="0F1115"/>
              </a:solidFill>
              <a:effectLst/>
              <a:latin typeface="quote-cjk-patch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99822"/>
              </p:ext>
            </p:extLst>
          </p:nvPr>
        </p:nvGraphicFramePr>
        <p:xfrm>
          <a:off x="838200" y="2551193"/>
          <a:ext cx="10515600" cy="1668780"/>
        </p:xfrm>
        <a:graphic>
          <a:graphicData uri="http://schemas.openxmlformats.org/drawingml/2006/table">
            <a:tbl>
              <a:tblPr/>
              <a:tblGrid>
                <a:gridCol w="2756105">
                  <a:extLst>
                    <a:ext uri="{9D8B030D-6E8A-4147-A177-3AD203B41FA5}">
                      <a16:colId xmlns:a16="http://schemas.microsoft.com/office/drawing/2014/main" val="2566326643"/>
                    </a:ext>
                  </a:extLst>
                </a:gridCol>
                <a:gridCol w="2756105">
                  <a:extLst>
                    <a:ext uri="{9D8B030D-6E8A-4147-A177-3AD203B41FA5}">
                      <a16:colId xmlns:a16="http://schemas.microsoft.com/office/drawing/2014/main" val="354072707"/>
                    </a:ext>
                  </a:extLst>
                </a:gridCol>
                <a:gridCol w="2756105">
                  <a:extLst>
                    <a:ext uri="{9D8B030D-6E8A-4147-A177-3AD203B41FA5}">
                      <a16:colId xmlns:a16="http://schemas.microsoft.com/office/drawing/2014/main" val="2967703540"/>
                    </a:ext>
                  </a:extLst>
                </a:gridCol>
                <a:gridCol w="2247285">
                  <a:extLst>
                    <a:ext uri="{9D8B030D-6E8A-4147-A177-3AD203B41FA5}">
                      <a16:colId xmlns:a16="http://schemas.microsoft.com/office/drawing/2014/main" val="7370679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tr-TR" b="1" dirty="0">
                          <a:effectLst/>
                          <a:latin typeface="quote-cjk-patch"/>
                        </a:rPr>
                        <a:t/>
                      </a:r>
                      <a:br>
                        <a:rPr lang="tr-TR" b="1" dirty="0">
                          <a:effectLst/>
                          <a:latin typeface="quote-cjk-patch"/>
                        </a:rPr>
                      </a:br>
                      <a:endParaRPr lang="tr-TR" b="0" dirty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b="1" dirty="0">
                          <a:effectLst/>
                          <a:latin typeface="quote-cjk-patch"/>
                        </a:rPr>
                        <a:t>Hasta </a:t>
                      </a:r>
                      <a:r>
                        <a:rPr lang="tr-TR" b="1" dirty="0" smtClean="0">
                          <a:effectLst/>
                          <a:latin typeface="quote-cjk-patch"/>
                        </a:rPr>
                        <a:t>Olan</a:t>
                      </a:r>
                      <a:endParaRPr lang="tr-TR" b="0" dirty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>
                          <a:effectLst/>
                          <a:latin typeface="quote-cjk-patch"/>
                        </a:rPr>
                        <a:t>Hasta Olmayan</a:t>
                      </a:r>
                      <a:endParaRPr lang="tr-TR" b="0" dirty="0" smtClean="0">
                        <a:effectLst/>
                        <a:latin typeface="quote-cjk-patch"/>
                      </a:endParaRPr>
                    </a:p>
                    <a:p>
                      <a:pPr algn="l"/>
                      <a:endParaRPr lang="tr-TR" b="0" dirty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Toplam</a:t>
                      </a:r>
                      <a:endParaRPr lang="tr-TR" b="1" dirty="0"/>
                    </a:p>
                  </a:txBody>
                  <a:tcPr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3685391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b="1">
                          <a:effectLst/>
                          <a:latin typeface="quote-cjk-patch"/>
                        </a:rPr>
                        <a:t>Maruz Kalan</a:t>
                      </a:r>
                      <a:endParaRPr lang="tr-TR" b="0">
                        <a:effectLst/>
                        <a:latin typeface="quote-cjk-patch"/>
                      </a:endParaRP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b="1">
                          <a:effectLst/>
                          <a:latin typeface="quote-cjk-patch"/>
                        </a:rPr>
                        <a:t>A</a:t>
                      </a:r>
                      <a:endParaRPr lang="tr-TR" b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b="1" dirty="0">
                          <a:effectLst/>
                          <a:latin typeface="quote-cjk-patch"/>
                        </a:rPr>
                        <a:t>B</a:t>
                      </a:r>
                      <a:endParaRPr lang="tr-TR" b="0" dirty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>
                          <a:effectLst/>
                          <a:latin typeface="quote-cjk-patch"/>
                        </a:rPr>
                        <a:t>A+B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0392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b="1">
                          <a:effectLst/>
                          <a:latin typeface="quote-cjk-patch"/>
                        </a:rPr>
                        <a:t>Maruz Kalmayan</a:t>
                      </a:r>
                      <a:endParaRPr lang="tr-TR" b="0">
                        <a:effectLst/>
                        <a:latin typeface="quote-cjk-patch"/>
                      </a:endParaRP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b="1">
                          <a:effectLst/>
                          <a:latin typeface="quote-cjk-patch"/>
                        </a:rPr>
                        <a:t>C</a:t>
                      </a:r>
                      <a:endParaRPr lang="tr-TR" b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b="1">
                          <a:effectLst/>
                          <a:latin typeface="quote-cjk-patch"/>
                        </a:rPr>
                        <a:t>D</a:t>
                      </a:r>
                      <a:endParaRPr lang="tr-TR" b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>
                          <a:effectLst/>
                          <a:latin typeface="quote-cjk-patch"/>
                        </a:rPr>
                        <a:t>C+D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061215"/>
                  </a:ext>
                </a:extLst>
              </a:tr>
            </a:tbl>
          </a:graphicData>
        </a:graphic>
      </p:graphicFrame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097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178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Odds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Oranı (OR)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05878" y="1190469"/>
            <a:ext cx="118635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err="1"/>
              <a:t>Odds</a:t>
            </a:r>
            <a:r>
              <a:rPr lang="tr-TR" sz="3200" dirty="0"/>
              <a:t> Oranı, özellikle </a:t>
            </a:r>
            <a:r>
              <a:rPr lang="tr-TR" sz="3200" dirty="0" err="1"/>
              <a:t>insidansın</a:t>
            </a:r>
            <a:r>
              <a:rPr lang="tr-TR" sz="3200" dirty="0"/>
              <a:t> hesaplanamadığı </a:t>
            </a:r>
            <a:r>
              <a:rPr lang="tr-TR" sz="3200" dirty="0" smtClean="0"/>
              <a:t>veya hastalığın </a:t>
            </a:r>
            <a:r>
              <a:rPr lang="tr-TR" sz="3200" dirty="0"/>
              <a:t>nadir görüldüğü durumlarda kullanışlıdır.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212339" y="2527764"/>
            <a:ext cx="1176732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200" b="1" dirty="0"/>
              <a:t>Vaka-Kontrol Çalışmaları (Geriye Yönelik - </a:t>
            </a:r>
            <a:r>
              <a:rPr lang="tr-TR" sz="3200" b="1" dirty="0" err="1"/>
              <a:t>Retrospective</a:t>
            </a:r>
            <a:r>
              <a:rPr lang="tr-TR" sz="3200" b="1" dirty="0"/>
              <a:t>):</a:t>
            </a:r>
            <a:r>
              <a:rPr lang="tr-TR" sz="3200" dirty="0"/>
              <a:t> Bu çalışmalarda, araştırmacı önce sonuca (hastalığa) göre grupları seçer: bir "hasta (vaka)" grubu ve bir "hasta olmayan (kontrol)" grubu. Daha sonra bu </a:t>
            </a:r>
            <a:r>
              <a:rPr lang="tr-TR" sz="3200" dirty="0" smtClean="0"/>
              <a:t>deneklerin </a:t>
            </a:r>
            <a:r>
              <a:rPr lang="tr-TR" sz="3200" dirty="0"/>
              <a:t>geçmişteki </a:t>
            </a:r>
            <a:r>
              <a:rPr lang="tr-TR" sz="3200" dirty="0" err="1"/>
              <a:t>maruziyet</a:t>
            </a:r>
            <a:r>
              <a:rPr lang="tr-TR" sz="3200" dirty="0"/>
              <a:t> durumlarına </a:t>
            </a:r>
            <a:r>
              <a:rPr lang="tr-TR" sz="3200" dirty="0" smtClean="0"/>
              <a:t>bakılır</a:t>
            </a:r>
            <a:r>
              <a:rPr lang="tr-TR" sz="3200" dirty="0"/>
              <a:t>. 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05878" y="4896196"/>
            <a:ext cx="1208612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200" dirty="0"/>
              <a:t>Bu tasarımdaki temel problem, hasta ve hasta olmayanların oranı araştırmacı tarafından belirlendiği için </a:t>
            </a:r>
            <a:r>
              <a:rPr lang="tr-TR" sz="3200" b="1" dirty="0" err="1"/>
              <a:t>insidansı</a:t>
            </a:r>
            <a:r>
              <a:rPr lang="tr-TR" sz="3200" b="1" dirty="0"/>
              <a:t> ve dolayısıyla </a:t>
            </a:r>
            <a:r>
              <a:rPr lang="tr-TR" sz="3200" b="1" dirty="0" err="1"/>
              <a:t>Relatif</a:t>
            </a:r>
            <a:r>
              <a:rPr lang="tr-TR" sz="3200" b="1" dirty="0"/>
              <a:t> </a:t>
            </a:r>
            <a:r>
              <a:rPr lang="tr-TR" sz="3200" b="1" dirty="0" smtClean="0"/>
              <a:t>Risk hesaplanamaz.</a:t>
            </a:r>
            <a:r>
              <a:rPr lang="tr-TR" sz="3200" dirty="0"/>
              <a:t> Bu nedenle, ilişkiyi ölçmek için </a:t>
            </a:r>
            <a:r>
              <a:rPr lang="tr-TR" sz="3200" b="1" dirty="0" err="1"/>
              <a:t>Odds</a:t>
            </a:r>
            <a:r>
              <a:rPr lang="tr-TR" sz="3200" b="1" dirty="0"/>
              <a:t> Oranı kullanmak zorunludur.</a:t>
            </a:r>
            <a:endParaRPr lang="tr-TR" sz="3200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165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Odds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Oranı (OR)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597131" y="2663277"/>
            <a:ext cx="1141476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b="1" dirty="0" err="1"/>
              <a:t>Kesitsel</a:t>
            </a:r>
            <a:r>
              <a:rPr lang="tr-TR" sz="3600" b="1" dirty="0"/>
              <a:t> Çalışmalar (</a:t>
            </a:r>
            <a:r>
              <a:rPr lang="tr-TR" sz="3600" b="1" dirty="0" err="1"/>
              <a:t>Prevalans</a:t>
            </a:r>
            <a:r>
              <a:rPr lang="tr-TR" sz="3600" b="1" dirty="0"/>
              <a:t> Çalışmaları):</a:t>
            </a:r>
            <a:r>
              <a:rPr lang="tr-TR" sz="3600" dirty="0"/>
              <a:t> Bu çalışmalarda, belirli bir andaki hastalık ve </a:t>
            </a:r>
            <a:r>
              <a:rPr lang="tr-TR" sz="3600" dirty="0" err="1"/>
              <a:t>maruziyet</a:t>
            </a:r>
            <a:r>
              <a:rPr lang="tr-TR" sz="3600" dirty="0"/>
              <a:t> durumu aynı anda ölçülür. Bu tür çalışmalarda </a:t>
            </a:r>
            <a:r>
              <a:rPr lang="tr-TR" sz="3600" dirty="0" err="1"/>
              <a:t>prevalans</a:t>
            </a:r>
            <a:r>
              <a:rPr lang="tr-TR" sz="3600" dirty="0"/>
              <a:t> (yaygınlık) hesaplanır. Bu durumda hem RR hem de OR hesaplanabilir. Ancak, hastalık nadir ise (&lt;%10), </a:t>
            </a:r>
            <a:r>
              <a:rPr lang="tr-TR" sz="3600" b="1" dirty="0" err="1"/>
              <a:t>Odds</a:t>
            </a:r>
            <a:r>
              <a:rPr lang="tr-TR" sz="3600" b="1" dirty="0"/>
              <a:t> Oranı, </a:t>
            </a:r>
            <a:r>
              <a:rPr lang="tr-TR" sz="3600" b="1" dirty="0" err="1"/>
              <a:t>Relatif</a:t>
            </a:r>
            <a:r>
              <a:rPr lang="tr-TR" sz="3600" b="1" dirty="0"/>
              <a:t> </a:t>
            </a:r>
            <a:r>
              <a:rPr lang="tr-TR" sz="3600" b="1" dirty="0" err="1"/>
              <a:t>Risk'e</a:t>
            </a:r>
            <a:r>
              <a:rPr lang="tr-TR" sz="3600" b="1" dirty="0"/>
              <a:t> oldukça yakın bir tahmin verir</a:t>
            </a:r>
            <a:r>
              <a:rPr lang="tr-TR" sz="3600" dirty="0"/>
              <a:t> ve kullanılabilir.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VET255 İstatistik Hesaplamalar Prof. Dr. İ. Safa GÜRCAN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868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909</Words>
  <Application>Microsoft Office PowerPoint</Application>
  <PresentationFormat>Geniş ekran</PresentationFormat>
  <Paragraphs>160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Menlo</vt:lpstr>
      <vt:lpstr>quote-cjk-patch</vt:lpstr>
      <vt:lpstr>Office Teması</vt:lpstr>
      <vt:lpstr>Relatif risk (RR)ve odds oranının (OR) hangi çalışma planlarında kullanılılır? </vt:lpstr>
      <vt:lpstr> Relatif Risk (Göreceli Risk - RR)</vt:lpstr>
      <vt:lpstr>Relatif Risk (Göreceli Risk - RR)</vt:lpstr>
      <vt:lpstr>Relatif Risk (Göreceli Risk - RR)</vt:lpstr>
      <vt:lpstr>Relatif Risk (Göreceli Risk - RR)</vt:lpstr>
      <vt:lpstr>Odds Oranı (OR)</vt:lpstr>
      <vt:lpstr>Odds Oranı (OR)</vt:lpstr>
      <vt:lpstr>Odds Oranı (OR)</vt:lpstr>
      <vt:lpstr>Odds Oranı (OR)</vt:lpstr>
      <vt:lpstr>Özet Tablo</vt:lpstr>
      <vt:lpstr>RR – Cohort Çalışması Örneği</vt:lpstr>
      <vt:lpstr>RR – Cohort Çalışması Örneği</vt:lpstr>
      <vt:lpstr>RR – Cohort Çalışması Örneği</vt:lpstr>
      <vt:lpstr> Odds Oranı (OR) - Vaka-Kontrol Çalışması Örneği </vt:lpstr>
      <vt:lpstr>Odds Oranı (OR) - Vaka-Kontrol Çalışması Örneği</vt:lpstr>
      <vt:lpstr>Odds Oranı (OR) - Vaka-Kontrol Çalışması Örneği</vt:lpstr>
      <vt:lpstr>Odds Oranı (OR) - Vaka-Kontrol Çalışması Örneği</vt:lpstr>
      <vt:lpstr>RR ve 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Relatif risk (RR)ve odds oranının (OR) hangi çalışma planlarında kullanılılır?</dc:title>
  <dc:creator>Safa Gürcan</dc:creator>
  <cp:lastModifiedBy>Safa Gürcan</cp:lastModifiedBy>
  <cp:revision>19</cp:revision>
  <dcterms:created xsi:type="dcterms:W3CDTF">2025-10-28T05:21:53Z</dcterms:created>
  <dcterms:modified xsi:type="dcterms:W3CDTF">2025-10-28T07:24:47Z</dcterms:modified>
</cp:coreProperties>
</file>