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7" r:id="rId1"/>
  </p:sldMasterIdLst>
  <p:sldIdLst>
    <p:sldId id="256" r:id="rId2"/>
    <p:sldId id="264" r:id="rId3"/>
    <p:sldId id="265" r:id="rId4"/>
    <p:sldId id="266" r:id="rId5"/>
    <p:sldId id="263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</p:sldIdLst>
  <p:sldSz cx="12192000" cy="6858000"/>
  <p:notesSz cx="12192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33" autoAdjust="0"/>
  </p:normalViewPr>
  <p:slideViewPr>
    <p:cSldViewPr>
      <p:cViewPr varScale="1">
        <p:scale>
          <a:sx n="105" d="100"/>
          <a:sy n="105" d="100"/>
        </p:scale>
        <p:origin x="79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95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5160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7784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320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928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3828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0040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473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6364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0941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0684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6607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3642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0494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7449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8267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3557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  <p:sldLayoutId id="2147483979" r:id="rId12"/>
    <p:sldLayoutId id="2147483980" r:id="rId13"/>
    <p:sldLayoutId id="2147483981" r:id="rId14"/>
    <p:sldLayoutId id="2147483982" r:id="rId15"/>
    <p:sldLayoutId id="214748398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2600" y="2514600"/>
            <a:ext cx="94507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sz="3600" b="1" spc="-5" dirty="0" smtClean="0">
                <a:latin typeface="Calibri"/>
                <a:cs typeface="Calibri"/>
              </a:rPr>
              <a:t>VETERİNER HEKİMLİKTE TANI TESTLERİ</a:t>
            </a:r>
            <a:endParaRPr sz="3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Tanı Testlerinde kullanılan istatistikler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3877985"/>
          </a:xfrm>
        </p:spPr>
        <p:txBody>
          <a:bodyPr>
            <a:normAutofit/>
          </a:bodyPr>
          <a:lstStyle/>
          <a:p>
            <a:r>
              <a:rPr lang="tr-TR" sz="2800" dirty="0"/>
              <a:t>Veteriner hekimlikte tanı testleri; </a:t>
            </a:r>
            <a:r>
              <a:rPr lang="tr-TR" sz="2800" b="1" dirty="0"/>
              <a:t>bireysel hayvanların hastalıklarının belirlenmesi</a:t>
            </a:r>
            <a:r>
              <a:rPr lang="tr-TR" sz="2800" dirty="0"/>
              <a:t>, sürülerin hastalık durumunun ortaya konulması, salgınların araştırılması, hastalıkların eradikasyonu ve kontrol programlarının yürütülmesi, sürülerin ekonomik kayıplarının azaltılması ve </a:t>
            </a:r>
            <a:r>
              <a:rPr lang="tr-TR" sz="2800" dirty="0" err="1"/>
              <a:t>zoonotik</a:t>
            </a:r>
            <a:r>
              <a:rPr lang="tr-TR" sz="2800" dirty="0"/>
              <a:t> hastalıkların insanlara geçiş riskinin değerlendirilmesi gibi çok farklı amaçlarla kullanılır.</a:t>
            </a:r>
          </a:p>
        </p:txBody>
      </p:sp>
    </p:spTree>
    <p:extLst>
      <p:ext uri="{BB962C8B-B14F-4D97-AF65-F5344CB8AC3E}">
        <p14:creationId xmlns:p14="http://schemas.microsoft.com/office/powerpoint/2010/main" val="1559884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Tanı Testlerinde kullanılan istatistikler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4431983"/>
          </a:xfrm>
        </p:spPr>
        <p:txBody>
          <a:bodyPr>
            <a:normAutofit/>
          </a:bodyPr>
          <a:lstStyle/>
          <a:p>
            <a:r>
              <a:rPr lang="tr-TR" sz="2800" dirty="0"/>
              <a:t>Örneğin bir sığır sürüsünde </a:t>
            </a:r>
            <a:r>
              <a:rPr lang="tr-TR" sz="2800" dirty="0" err="1"/>
              <a:t>bruselloz</a:t>
            </a:r>
            <a:r>
              <a:rPr lang="tr-TR" sz="2800" dirty="0"/>
              <a:t>, tüberküloz veya </a:t>
            </a:r>
            <a:r>
              <a:rPr lang="tr-TR" sz="2800" dirty="0" err="1"/>
              <a:t>enzootik</a:t>
            </a:r>
            <a:r>
              <a:rPr lang="tr-TR" sz="2800" dirty="0"/>
              <a:t> sığır </a:t>
            </a:r>
            <a:r>
              <a:rPr lang="tr-TR" sz="2800" dirty="0" err="1"/>
              <a:t>löykozu</a:t>
            </a:r>
            <a:r>
              <a:rPr lang="tr-TR" sz="2800" dirty="0"/>
              <a:t> araştırılırken kullanılacak tanı testinin güvenilirliği büyük önem taşır. Benzer şekilde koyun ve keçilerde </a:t>
            </a:r>
            <a:r>
              <a:rPr lang="tr-TR" sz="2800" b="1" dirty="0"/>
              <a:t>PPR (koyun-keçi vebası), </a:t>
            </a:r>
            <a:r>
              <a:rPr lang="tr-TR" sz="2800" b="1" dirty="0" err="1"/>
              <a:t>bruselloz</a:t>
            </a:r>
            <a:r>
              <a:rPr lang="tr-TR" sz="2800" b="1" dirty="0"/>
              <a:t>, </a:t>
            </a:r>
            <a:r>
              <a:rPr lang="tr-TR" sz="2800" b="1" dirty="0" err="1"/>
              <a:t>maedi-visna</a:t>
            </a:r>
            <a:r>
              <a:rPr lang="tr-TR" sz="2800" b="1" dirty="0"/>
              <a:t>, keçi </a:t>
            </a:r>
            <a:r>
              <a:rPr lang="tr-TR" sz="2800" b="1" dirty="0" err="1"/>
              <a:t>artrit-ensefaliti</a:t>
            </a:r>
            <a:r>
              <a:rPr lang="tr-TR" sz="2800" dirty="0"/>
              <a:t>, kanatlılarda </a:t>
            </a:r>
            <a:r>
              <a:rPr lang="tr-TR" sz="2800" b="1" dirty="0" err="1"/>
              <a:t>influenza</a:t>
            </a:r>
            <a:r>
              <a:rPr lang="tr-TR" sz="2800" b="1" dirty="0"/>
              <a:t> ve </a:t>
            </a:r>
            <a:r>
              <a:rPr lang="tr-TR" sz="2800" b="1" dirty="0" err="1"/>
              <a:t>Newcastle</a:t>
            </a:r>
            <a:r>
              <a:rPr lang="tr-TR" sz="2800" b="1" dirty="0"/>
              <a:t> hastalığı</a:t>
            </a:r>
            <a:r>
              <a:rPr lang="tr-TR" sz="2800" dirty="0"/>
              <a:t>, köpeklerde </a:t>
            </a:r>
            <a:r>
              <a:rPr lang="tr-TR" sz="2800" b="1" dirty="0" err="1"/>
              <a:t>leishmaniasis</a:t>
            </a:r>
            <a:r>
              <a:rPr lang="tr-TR" sz="2800" b="1" dirty="0"/>
              <a:t>, </a:t>
            </a:r>
            <a:r>
              <a:rPr lang="tr-TR" sz="2800" b="1" dirty="0" err="1"/>
              <a:t>parvoviral</a:t>
            </a:r>
            <a:r>
              <a:rPr lang="tr-TR" sz="2800" b="1" dirty="0"/>
              <a:t> </a:t>
            </a:r>
            <a:r>
              <a:rPr lang="tr-TR" sz="2800" b="1" dirty="0" err="1"/>
              <a:t>enteritis</a:t>
            </a:r>
            <a:r>
              <a:rPr lang="tr-TR" sz="2800" b="1" dirty="0"/>
              <a:t> veya kalp kurdu</a:t>
            </a:r>
            <a:r>
              <a:rPr lang="tr-TR" sz="2800" dirty="0"/>
              <a:t> gibi hastalıkların tanısında farklı testlerden yararlanılabilir.</a:t>
            </a:r>
          </a:p>
        </p:txBody>
      </p:sp>
    </p:spTree>
    <p:extLst>
      <p:ext uri="{BB962C8B-B14F-4D97-AF65-F5344CB8AC3E}">
        <p14:creationId xmlns:p14="http://schemas.microsoft.com/office/powerpoint/2010/main" val="2712889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Tanı Testlerinde kullanılan istatistikler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1292662"/>
          </a:xfrm>
        </p:spPr>
        <p:txBody>
          <a:bodyPr>
            <a:normAutofit lnSpcReduction="10000"/>
          </a:bodyPr>
          <a:lstStyle/>
          <a:p>
            <a:r>
              <a:rPr lang="tr-TR" sz="2800" dirty="0"/>
              <a:t>Bir tanı testinin değerlendirilmesinde genellikle gerçek hastalık durumu ile test sonucunun birlikte incelenmesi gerekir. Bu durum aşağıdaki </a:t>
            </a:r>
            <a:r>
              <a:rPr lang="tr-TR" sz="2800" b="1" dirty="0"/>
              <a:t>2 × 2 tanı tablosu</a:t>
            </a:r>
            <a:r>
              <a:rPr lang="tr-TR" sz="2800" dirty="0"/>
              <a:t> ile gösterilebilir</a:t>
            </a:r>
            <a:r>
              <a:rPr lang="tr-TR" sz="2800" dirty="0" smtClean="0"/>
              <a:t>:</a:t>
            </a: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920127"/>
              </p:ext>
            </p:extLst>
          </p:nvPr>
        </p:nvGraphicFramePr>
        <p:xfrm>
          <a:off x="1219200" y="3429000"/>
          <a:ext cx="9829800" cy="1188720"/>
        </p:xfrm>
        <a:graphic>
          <a:graphicData uri="http://schemas.openxmlformats.org/drawingml/2006/table">
            <a:tbl>
              <a:tblPr/>
              <a:tblGrid>
                <a:gridCol w="3479574">
                  <a:extLst>
                    <a:ext uri="{9D8B030D-6E8A-4147-A177-3AD203B41FA5}">
                      <a16:colId xmlns:a16="http://schemas.microsoft.com/office/drawing/2014/main" val="1749103069"/>
                    </a:ext>
                  </a:extLst>
                </a:gridCol>
                <a:gridCol w="2696671">
                  <a:extLst>
                    <a:ext uri="{9D8B030D-6E8A-4147-A177-3AD203B41FA5}">
                      <a16:colId xmlns:a16="http://schemas.microsoft.com/office/drawing/2014/main" val="2199008943"/>
                    </a:ext>
                  </a:extLst>
                </a:gridCol>
                <a:gridCol w="3653555">
                  <a:extLst>
                    <a:ext uri="{9D8B030D-6E8A-4147-A177-3AD203B41FA5}">
                      <a16:colId xmlns:a16="http://schemas.microsoft.com/office/drawing/2014/main" val="37559438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tr-TR" sz="2000" dirty="0">
                          <a:solidFill>
                            <a:srgbClr val="FF0000"/>
                          </a:solidFill>
                        </a:rPr>
                        <a:t>Gerçek hastalık durumu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2000" dirty="0">
                          <a:solidFill>
                            <a:srgbClr val="FF0000"/>
                          </a:solidFill>
                        </a:rPr>
                        <a:t>Test pozitif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2000" dirty="0">
                          <a:solidFill>
                            <a:srgbClr val="FF0000"/>
                          </a:solidFill>
                        </a:rPr>
                        <a:t>Test negatif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9881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Hastalık var</a:t>
                      </a:r>
                      <a:endParaRPr lang="tr-TR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2000" dirty="0"/>
                        <a:t>Gerçek pozitif (TP)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2000" dirty="0"/>
                        <a:t>Yalancı negatif (FN)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8974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r-TR" sz="20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Hastalık yok</a:t>
                      </a:r>
                      <a:endParaRPr lang="tr-TR" sz="20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2000" dirty="0"/>
                        <a:t>Yalancı pozitif (FP)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2000" dirty="0"/>
                        <a:t>Gerçek negatif (TN)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732489"/>
                  </a:ext>
                </a:extLst>
              </a:tr>
            </a:tbl>
          </a:graphicData>
        </a:graphic>
      </p:graphicFrame>
      <p:sp>
        <p:nvSpPr>
          <p:cNvPr id="5" name="Dikdörtgen 4"/>
          <p:cNvSpPr/>
          <p:nvPr/>
        </p:nvSpPr>
        <p:spPr>
          <a:xfrm>
            <a:off x="1143000" y="5893760"/>
            <a:ext cx="944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/>
              <a:t>Bu dört değer, bir tanı testinin performansının temelini oluşturur.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176526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615553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/>
              <a:t>Tanı Testlerinde kullanılan istatistikler</a:t>
            </a:r>
            <a:endParaRPr lang="tr-TR" sz="4000" b="1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2769989"/>
          </a:xfrm>
        </p:spPr>
        <p:txBody>
          <a:bodyPr>
            <a:normAutofit lnSpcReduction="1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4000" dirty="0" smtClean="0"/>
              <a:t>Duyarlılık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4000" dirty="0" smtClean="0"/>
              <a:t>Özgüllük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4000" dirty="0" smtClean="0"/>
              <a:t>Yalancı Negatif Oranı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4000" dirty="0" smtClean="0"/>
              <a:t>Yalancı Pozitif Oranı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19401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615553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/>
              <a:t>Duyarlılık (</a:t>
            </a:r>
            <a:r>
              <a:rPr lang="tr-TR" sz="4000" b="1" dirty="0" err="1" smtClean="0"/>
              <a:t>Sensitivity</a:t>
            </a:r>
            <a:r>
              <a:rPr lang="tr-TR" sz="4000" b="1" dirty="0" smtClean="0"/>
              <a:t>)</a:t>
            </a:r>
            <a:endParaRPr lang="tr-TR" sz="4000" b="1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1" y="1774699"/>
            <a:ext cx="10358120" cy="861774"/>
          </a:xfrm>
        </p:spPr>
        <p:txBody>
          <a:bodyPr>
            <a:normAutofit fontScale="85000" lnSpcReduction="10000"/>
          </a:bodyPr>
          <a:lstStyle/>
          <a:p>
            <a:r>
              <a:rPr lang="tr-TR" sz="2800" b="1" dirty="0"/>
              <a:t>Duyarlılık</a:t>
            </a:r>
            <a:r>
              <a:rPr lang="tr-TR" sz="2800" dirty="0"/>
              <a:t>, hastalığı gerçekten bulunan hayvanların ne kadarının test tarafından doğru şekilde pozitif olarak belirlendiğini gösterir.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Metin kutusu 3"/>
              <p:cNvSpPr txBox="1"/>
              <p:nvPr/>
            </p:nvSpPr>
            <p:spPr>
              <a:xfrm>
                <a:off x="462280" y="2715756"/>
                <a:ext cx="10053319" cy="9613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tr-TR" sz="4400" dirty="0" smtClean="0"/>
                  <a:t>Duyarlılık</a:t>
                </a:r>
                <a14:m>
                  <m:oMath xmlns:m="http://schemas.openxmlformats.org/officeDocument/2006/math">
                    <m:r>
                      <a:rPr lang="tr-TR" sz="44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𝐹𝑁</m:t>
                        </m:r>
                      </m:den>
                    </m:f>
                    <m:r>
                      <m:rPr>
                        <m:sty m:val="p"/>
                      </m:rPr>
                      <a:rPr lang="tr-TR" sz="4400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tr-TR" sz="4400" b="0" i="0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tr-TR" sz="4400" dirty="0"/>
              </a:p>
            </p:txBody>
          </p:sp>
        </mc:Choice>
        <mc:Fallback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0" y="2715756"/>
                <a:ext cx="10053319" cy="961353"/>
              </a:xfrm>
              <a:prstGeom prst="rect">
                <a:avLst/>
              </a:prstGeom>
              <a:blipFill>
                <a:blip r:embed="rId2"/>
                <a:stretch>
                  <a:fillRect l="-3396" t="-5063" b="-1772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40402" y="3773865"/>
            <a:ext cx="1150111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Hastalığı olan hayvanlar arasında testin pozitif bulduğu hayvanların oranıdır. </a:t>
            </a:r>
            <a:r>
              <a:rPr kumimoji="0" lang="tr-TR" alt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Örneğin 100 hayvandan 40'ında gerçekten hastalık olduğunu düşünelim. Tanı testi bu 40 hayvanın 38'ini pozitif olarak belirlemiş, 2'sini negatif bulmuş olsun.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685800" y="5410200"/>
            <a:ext cx="899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Duyarlılık= 38/ (38+2)*100 =%95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993225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Duyarlılık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533400" y="1447800"/>
            <a:ext cx="11267439" cy="5293757"/>
          </a:xfrm>
        </p:spPr>
        <p:txBody>
          <a:bodyPr>
            <a:normAutofit fontScale="92500" lnSpcReduction="20000"/>
          </a:bodyPr>
          <a:lstStyle/>
          <a:p>
            <a:r>
              <a:rPr lang="tr-TR" sz="2800" b="1" dirty="0"/>
              <a:t>Duyarlılık neden önemlidir?</a:t>
            </a:r>
          </a:p>
          <a:p>
            <a:r>
              <a:rPr lang="tr-TR" sz="2800" dirty="0"/>
              <a:t>Duyarlılığı yüksek testler özellikle </a:t>
            </a:r>
            <a:r>
              <a:rPr lang="tr-TR" sz="2800" b="1" dirty="0"/>
              <a:t>hastalığı kaçırmanın ciddi sonuçlara yol açabileceği durumlarda</a:t>
            </a:r>
            <a:r>
              <a:rPr lang="tr-TR" sz="2800" dirty="0"/>
              <a:t> tercih edilir</a:t>
            </a:r>
            <a:r>
              <a:rPr lang="tr-TR" sz="2800" dirty="0" smtClean="0"/>
              <a:t>.</a:t>
            </a:r>
          </a:p>
          <a:p>
            <a:endParaRPr lang="tr-TR" sz="2800" dirty="0"/>
          </a:p>
          <a:p>
            <a:r>
              <a:rPr lang="tr-TR" sz="2800" dirty="0"/>
              <a:t>Örneğin</a:t>
            </a:r>
            <a:r>
              <a:rPr lang="tr-TR" sz="2800" dirty="0" smtClean="0"/>
              <a:t>: Sürüde </a:t>
            </a:r>
            <a:r>
              <a:rPr lang="tr-TR" sz="2800" dirty="0"/>
              <a:t>bulaşıcı bir hastalığın </a:t>
            </a:r>
            <a:r>
              <a:rPr lang="tr-TR" sz="2800" dirty="0" smtClean="0"/>
              <a:t>taranması, Salgın </a:t>
            </a:r>
            <a:r>
              <a:rPr lang="tr-TR" sz="2800" dirty="0"/>
              <a:t>başlangıcının </a:t>
            </a:r>
            <a:r>
              <a:rPr lang="tr-TR" sz="2800" dirty="0" smtClean="0"/>
              <a:t>belirlenmesi, </a:t>
            </a:r>
            <a:r>
              <a:rPr lang="tr-TR" sz="2800" dirty="0" err="1" smtClean="0"/>
              <a:t>Zoonotik</a:t>
            </a:r>
            <a:r>
              <a:rPr lang="tr-TR" sz="2800" dirty="0" smtClean="0"/>
              <a:t> </a:t>
            </a:r>
            <a:r>
              <a:rPr lang="tr-TR" sz="2800" dirty="0"/>
              <a:t>hastalıkların </a:t>
            </a:r>
            <a:r>
              <a:rPr lang="tr-TR" sz="2800" dirty="0" smtClean="0"/>
              <a:t>taranması, Erken </a:t>
            </a:r>
            <a:r>
              <a:rPr lang="tr-TR" sz="2800" dirty="0"/>
              <a:t>hastalık taraması </a:t>
            </a:r>
          </a:p>
          <a:p>
            <a:r>
              <a:rPr lang="tr-TR" sz="2800" dirty="0"/>
              <a:t>Hastalık eradikasyon programları </a:t>
            </a:r>
            <a:r>
              <a:rPr lang="tr-TR" sz="2800" dirty="0" smtClean="0"/>
              <a:t>gibi </a:t>
            </a:r>
            <a:r>
              <a:rPr lang="tr-TR" sz="2800" dirty="0"/>
              <a:t>durumlarda yüksek duyarlılık önemlidir</a:t>
            </a:r>
            <a:r>
              <a:rPr lang="tr-TR" sz="2800" dirty="0" smtClean="0"/>
              <a:t>.</a:t>
            </a:r>
          </a:p>
          <a:p>
            <a:endParaRPr lang="tr-TR" sz="2800" dirty="0"/>
          </a:p>
          <a:p>
            <a:r>
              <a:rPr lang="tr-TR" sz="2800" dirty="0"/>
              <a:t>Örneğin bir sürüde ciddi ekonomik kayıplara yol açan bulaşıcı bir hastalık bulunuyorsa, hastalığa sahip hayvanların test tarafından gözden kaçırılması hastalığın sürü içerisinde yayılmasına neden olabilir.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0446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Özgüllük (</a:t>
            </a:r>
            <a:r>
              <a:rPr lang="tr-TR" dirty="0" err="1" smtClean="0"/>
              <a:t>Specifity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861774"/>
          </a:xfrm>
        </p:spPr>
        <p:txBody>
          <a:bodyPr>
            <a:normAutofit fontScale="92500" lnSpcReduction="10000"/>
          </a:bodyPr>
          <a:lstStyle/>
          <a:p>
            <a:r>
              <a:rPr lang="tr-TR" sz="2800" b="1" dirty="0"/>
              <a:t>Özgüllük</a:t>
            </a:r>
            <a:r>
              <a:rPr lang="tr-TR" sz="2800" dirty="0"/>
              <a:t>, hastalığı gerçekten olmayan hayvanların ne kadarının test tarafından doğru şekilde negatif olarak belirlendiğini gösterir.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Metin kutusu 4"/>
              <p:cNvSpPr txBox="1"/>
              <p:nvPr/>
            </p:nvSpPr>
            <p:spPr>
              <a:xfrm>
                <a:off x="462280" y="2743200"/>
                <a:ext cx="10205720" cy="9613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tr-TR" sz="4400" dirty="0" smtClean="0"/>
                  <a:t>Özgüllük</a:t>
                </a:r>
                <a14:m>
                  <m:oMath xmlns:m="http://schemas.openxmlformats.org/officeDocument/2006/math">
                    <m:r>
                      <a:rPr lang="tr-TR" sz="44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</m:num>
                      <m:den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</m:den>
                    </m:f>
                    <m:r>
                      <m:rPr>
                        <m:sty m:val="p"/>
                      </m:rPr>
                      <a:rPr lang="tr-TR" sz="4400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tr-TR" sz="4400" b="0" i="0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tr-TR" sz="4400" dirty="0"/>
              </a:p>
            </p:txBody>
          </p:sp>
        </mc:Choice>
        <mc:Fallback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80" y="2743200"/>
                <a:ext cx="10205720" cy="961353"/>
              </a:xfrm>
              <a:prstGeom prst="rect">
                <a:avLst/>
              </a:prstGeom>
              <a:blipFill>
                <a:blip r:embed="rId2"/>
                <a:stretch>
                  <a:fillRect l="-3345" t="-5063" b="-1708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6367" y="3789092"/>
            <a:ext cx="1188703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Hastalığı olmayan hayvanlar arasında testin negatif bulduğu hayvanların oranıdır.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Örneğin 100 hayvanın 60'ında hastalık bulunmadığını ve testin bunların 57'sini doğru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şekilde negatif olarak belirlediğini düşünelim.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304800" y="57150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Özgüllük=57/(57+3) X 100 = %95</a:t>
            </a:r>
            <a:endParaRPr lang="tr-TR" sz="2400" dirty="0"/>
          </a:p>
        </p:txBody>
      </p:sp>
      <p:sp>
        <p:nvSpPr>
          <p:cNvPr id="8" name="Dikdörtgen 7"/>
          <p:cNvSpPr/>
          <p:nvPr/>
        </p:nvSpPr>
        <p:spPr>
          <a:xfrm>
            <a:off x="5715000" y="544329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2400" dirty="0" smtClean="0"/>
              <a:t>Hastalığı olmayan 100 hayvanın yaklaşık 95'i doğru şekilde negatif olarak tanımlanmaktadır.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52473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Özgüllük Neden Önemlidir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4001095"/>
          </a:xfrm>
        </p:spPr>
        <p:txBody>
          <a:bodyPr>
            <a:normAutofit fontScale="92500"/>
          </a:bodyPr>
          <a:lstStyle/>
          <a:p>
            <a:r>
              <a:rPr lang="tr-TR" sz="3200" dirty="0"/>
              <a:t>Özgüllüğü yüksek testler özellikle </a:t>
            </a:r>
            <a:r>
              <a:rPr lang="tr-TR" sz="3200" b="1" dirty="0"/>
              <a:t>yanlış pozitif sonuçların ciddi sonuçlara yol açabileceği durumlarda</a:t>
            </a:r>
            <a:r>
              <a:rPr lang="tr-TR" sz="3200" dirty="0"/>
              <a:t> önemlidir</a:t>
            </a:r>
            <a:r>
              <a:rPr lang="tr-TR" sz="3200" dirty="0" smtClean="0"/>
              <a:t>.</a:t>
            </a:r>
          </a:p>
          <a:p>
            <a:endParaRPr lang="tr-TR" sz="3200" dirty="0"/>
          </a:p>
          <a:p>
            <a:r>
              <a:rPr lang="tr-TR" sz="3200" dirty="0"/>
              <a:t>Örneğin bir eradikasyon programında test sonucu pozitif çıkan hayvanların sürüden çıkarılması gerekiyorsa, düşük özgüllük çok sayıda sağlıklı hayvanın yanlışlıkla hastalıklı kabul edilmesine neden olabilir.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95302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Özgüllük neden önemlidir?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4985980"/>
          </a:xfrm>
        </p:spPr>
        <p:txBody>
          <a:bodyPr/>
          <a:lstStyle/>
          <a:p>
            <a:r>
              <a:rPr lang="tr-TR" sz="3200" dirty="0"/>
              <a:t>Bunun sonucunda:</a:t>
            </a:r>
          </a:p>
          <a:p>
            <a:r>
              <a:rPr lang="tr-TR" sz="3200" dirty="0"/>
              <a:t>Gereksiz hayvan </a:t>
            </a:r>
            <a:r>
              <a:rPr lang="tr-TR" sz="3200" dirty="0" smtClean="0"/>
              <a:t>kesimi</a:t>
            </a:r>
            <a:endParaRPr lang="tr-TR" sz="3200" dirty="0"/>
          </a:p>
          <a:p>
            <a:r>
              <a:rPr lang="tr-TR" sz="3200" dirty="0"/>
              <a:t>Gereksiz </a:t>
            </a:r>
            <a:r>
              <a:rPr lang="tr-TR" sz="3200" dirty="0" smtClean="0"/>
              <a:t>karantina</a:t>
            </a:r>
            <a:endParaRPr lang="tr-TR" sz="3200" dirty="0"/>
          </a:p>
          <a:p>
            <a:r>
              <a:rPr lang="tr-TR" sz="3200" dirty="0"/>
              <a:t>Hayvan hareketlerinin </a:t>
            </a:r>
            <a:r>
              <a:rPr lang="tr-TR" sz="3200" dirty="0" smtClean="0"/>
              <a:t>kısıtlanması </a:t>
            </a:r>
            <a:endParaRPr lang="tr-TR" sz="3200" dirty="0"/>
          </a:p>
          <a:p>
            <a:r>
              <a:rPr lang="tr-TR" sz="3200" dirty="0"/>
              <a:t>Gereksiz </a:t>
            </a:r>
            <a:r>
              <a:rPr lang="tr-TR" sz="3200" dirty="0" smtClean="0"/>
              <a:t>tedavi</a:t>
            </a:r>
            <a:endParaRPr lang="tr-TR" sz="3200" dirty="0"/>
          </a:p>
          <a:p>
            <a:r>
              <a:rPr lang="tr-TR" sz="3200" dirty="0"/>
              <a:t>Üretim </a:t>
            </a:r>
            <a:r>
              <a:rPr lang="tr-TR" sz="3200" dirty="0" smtClean="0"/>
              <a:t>kaybı </a:t>
            </a:r>
            <a:endParaRPr lang="tr-TR" sz="3200" dirty="0"/>
          </a:p>
          <a:p>
            <a:r>
              <a:rPr lang="tr-TR" sz="3200" dirty="0"/>
              <a:t>Hayvan sahibinin ekonomik zararı </a:t>
            </a:r>
            <a:r>
              <a:rPr lang="tr-TR" sz="3200" dirty="0" smtClean="0"/>
              <a:t>ortaya </a:t>
            </a:r>
            <a:r>
              <a:rPr lang="tr-TR" sz="3200" dirty="0"/>
              <a:t>çıkabilir.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6492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Yalancı Negatif (</a:t>
            </a:r>
            <a:r>
              <a:rPr lang="tr-TR" dirty="0" err="1" smtClean="0"/>
              <a:t>False</a:t>
            </a:r>
            <a:r>
              <a:rPr lang="tr-TR" dirty="0" smtClean="0"/>
              <a:t> </a:t>
            </a:r>
            <a:r>
              <a:rPr lang="tr-TR" dirty="0" err="1" smtClean="0"/>
              <a:t>Negative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1723549"/>
          </a:xfrm>
        </p:spPr>
        <p:txBody>
          <a:bodyPr>
            <a:normAutofit lnSpcReduction="10000"/>
          </a:bodyPr>
          <a:lstStyle/>
          <a:p>
            <a:r>
              <a:rPr lang="tr-TR" sz="2800" dirty="0" smtClean="0"/>
              <a:t>Gerçekte </a:t>
            </a:r>
            <a:r>
              <a:rPr lang="tr-TR" sz="2800" dirty="0"/>
              <a:t>hastalığı bulunan bir hayvanın tanı testi sonucunda negatif bulunmasıdır. Örneğin bir koyun gerçekten PPR hastalığına sahip olduğu halde kullanılan test negatif sonuç veriyorsa bu hayvan </a:t>
            </a:r>
            <a:r>
              <a:rPr lang="tr-TR" sz="2800" b="1" dirty="0"/>
              <a:t>yalancı negatif</a:t>
            </a:r>
            <a:r>
              <a:rPr lang="tr-TR" sz="2800" dirty="0"/>
              <a:t> olarak değerlendirilir.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Metin kutusu 3"/>
              <p:cNvSpPr txBox="1"/>
              <p:nvPr/>
            </p:nvSpPr>
            <p:spPr>
              <a:xfrm>
                <a:off x="533400" y="3810000"/>
                <a:ext cx="9982200" cy="23155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tr-TR" sz="4400" dirty="0" smtClean="0"/>
                  <a:t>Y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sz="4400" b="0" i="0" smtClean="0">
                        <a:latin typeface="Cambria Math" panose="02040503050406030204" pitchFamily="18" charset="0"/>
                      </a:rPr>
                      <m:t>alanc</m:t>
                    </m:r>
                    <m:r>
                      <a:rPr lang="tr-TR" sz="4400" b="0" i="0" smtClean="0">
                        <a:latin typeface="Cambria Math" panose="02040503050406030204" pitchFamily="18" charset="0"/>
                      </a:rPr>
                      <m:t>𝚤</m:t>
                    </m:r>
                    <m:r>
                      <a:rPr lang="tr-TR" sz="4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tr-TR" sz="4400" b="0" i="0" smtClean="0">
                        <a:latin typeface="Cambria Math" panose="02040503050406030204" pitchFamily="18" charset="0"/>
                      </a:rPr>
                      <m:t>Negatif</m:t>
                    </m:r>
                    <m:r>
                      <a:rPr lang="tr-TR" sz="44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𝐹𝑁</m:t>
                        </m:r>
                      </m:den>
                    </m:f>
                    <m:r>
                      <m:rPr>
                        <m:sty m:val="p"/>
                      </m:rPr>
                      <a:rPr lang="tr-TR" sz="4400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tr-TR" sz="4400" b="0" i="0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tr-TR" sz="4400" b="0" dirty="0" smtClean="0"/>
              </a:p>
              <a:p>
                <a:endParaRPr lang="tr-TR" sz="4400" dirty="0" smtClean="0"/>
              </a:p>
              <a:p>
                <a:r>
                  <a:rPr lang="tr-TR" sz="4400" dirty="0" smtClean="0"/>
                  <a:t>Yalancı Negatif=100-Duyarlılık</a:t>
                </a:r>
                <a:endParaRPr lang="tr-TR" sz="4400" dirty="0"/>
              </a:p>
            </p:txBody>
          </p:sp>
        </mc:Choice>
        <mc:Fallback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810000"/>
                <a:ext cx="9982200" cy="2315570"/>
              </a:xfrm>
              <a:prstGeom prst="rect">
                <a:avLst/>
              </a:prstGeom>
              <a:blipFill>
                <a:blip r:embed="rId2"/>
                <a:stretch>
                  <a:fillRect l="-3421" t="-2105" b="-1342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6781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Yalancı Negatif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3323987"/>
          </a:xfrm>
        </p:spPr>
        <p:txBody>
          <a:bodyPr/>
          <a:lstStyle/>
          <a:p>
            <a:r>
              <a:rPr lang="tr-TR" sz="3200" dirty="0"/>
              <a:t>Yalancı negatif sonuçlar özellikle </a:t>
            </a:r>
            <a:r>
              <a:rPr lang="tr-TR" sz="3200" b="1" dirty="0"/>
              <a:t>bulaşıcı hastalıkların kontrolünde büyük sorun oluşturabilir</a:t>
            </a:r>
            <a:r>
              <a:rPr lang="tr-TR" sz="3200" dirty="0"/>
              <a:t>.</a:t>
            </a:r>
          </a:p>
          <a:p>
            <a:r>
              <a:rPr lang="tr-TR" sz="3200" dirty="0"/>
              <a:t>Çünkü hastalığı taşıyan hayvan sağlıklı kabul edilebilir. Hayvan sürü içerisinde tutulmaya devam ederse hastalığı diğer hayvanlara bulaştırabilir.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75719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Yalancı Negatif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729720" cy="3877985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200" dirty="0" smtClean="0"/>
              <a:t>Sürü </a:t>
            </a:r>
            <a:r>
              <a:rPr lang="tr-TR" sz="3200" dirty="0"/>
              <a:t>içinde hastalığın fark edilmeden devam etmesine,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200" dirty="0"/>
              <a:t>Hastalığın yayılmasına,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200" dirty="0"/>
              <a:t>Salgınların geç fark edilmesine,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200" dirty="0"/>
              <a:t>Ekonomik kayıpların artmasına,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200" dirty="0"/>
              <a:t>Hastalık eradikasyon programlarının başarısız olmasına </a:t>
            </a:r>
            <a:r>
              <a:rPr lang="tr-TR" sz="3200" dirty="0" smtClean="0"/>
              <a:t>neden </a:t>
            </a:r>
            <a:r>
              <a:rPr lang="tr-TR" sz="3200" dirty="0"/>
              <a:t>olabilir.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19221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Yalancı Pozitif (</a:t>
            </a:r>
            <a:r>
              <a:rPr lang="tr-TR" dirty="0" err="1" smtClean="0"/>
              <a:t>False</a:t>
            </a:r>
            <a:r>
              <a:rPr lang="tr-TR" dirty="0" smtClean="0"/>
              <a:t> </a:t>
            </a:r>
            <a:r>
              <a:rPr lang="tr-TR" dirty="0" err="1" smtClean="0"/>
              <a:t>Pozitive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1661993"/>
          </a:xfrm>
        </p:spPr>
        <p:txBody>
          <a:bodyPr/>
          <a:lstStyle/>
          <a:p>
            <a:r>
              <a:rPr lang="tr-TR" sz="2400" dirty="0" smtClean="0"/>
              <a:t>Gerçekte </a:t>
            </a:r>
            <a:r>
              <a:rPr lang="tr-TR" sz="2400" dirty="0"/>
              <a:t>hastalığı olmayan bir hayvanın test sonucunun pozitif çıkmasıdır</a:t>
            </a:r>
            <a:r>
              <a:rPr lang="tr-TR" sz="2400" dirty="0" smtClean="0"/>
              <a:t>. Örneğin </a:t>
            </a:r>
            <a:r>
              <a:rPr lang="tr-TR" sz="2400" dirty="0"/>
              <a:t>bir sığırda </a:t>
            </a:r>
            <a:r>
              <a:rPr lang="tr-TR" sz="2400" dirty="0" err="1"/>
              <a:t>bruselloz</a:t>
            </a:r>
            <a:r>
              <a:rPr lang="tr-TR" sz="2400" dirty="0"/>
              <a:t> bulunmadığı halde kullanılan test pozitif sonuç veriyorsa bu hayvan yalancı pozitif olarak değerlendirilir.</a:t>
            </a:r>
          </a:p>
          <a:p>
            <a:endParaRPr lang="tr-T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Metin kutusu 3"/>
              <p:cNvSpPr txBox="1"/>
              <p:nvPr/>
            </p:nvSpPr>
            <p:spPr>
              <a:xfrm>
                <a:off x="497739" y="3200400"/>
                <a:ext cx="7467600" cy="23155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tr-TR" sz="4400" dirty="0" smtClean="0"/>
                  <a:t>Y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sz="4400" b="0" i="0" smtClean="0">
                        <a:latin typeface="Cambria Math" panose="02040503050406030204" pitchFamily="18" charset="0"/>
                      </a:rPr>
                      <m:t>alanc</m:t>
                    </m:r>
                    <m:r>
                      <a:rPr lang="tr-TR" sz="4400" b="0" i="0" smtClean="0">
                        <a:latin typeface="Cambria Math" panose="02040503050406030204" pitchFamily="18" charset="0"/>
                      </a:rPr>
                      <m:t>𝚤</m:t>
                    </m:r>
                    <m:r>
                      <a:rPr lang="tr-TR" sz="4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sz="4400" b="0" i="1" smtClean="0">
                        <a:latin typeface="Cambria Math" panose="02040503050406030204" pitchFamily="18" charset="0"/>
                      </a:rPr>
                      <m:t>𝑃𝑜𝑧𝑖𝑡𝑖𝑓</m:t>
                    </m:r>
                    <m:r>
                      <a:rPr lang="tr-TR" sz="44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</m:num>
                      <m:den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𝑇𝑁</m:t>
                        </m:r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tr-TR" sz="4400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</m:den>
                    </m:f>
                    <m:r>
                      <m:rPr>
                        <m:sty m:val="p"/>
                      </m:rPr>
                      <a:rPr lang="tr-TR" sz="4400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tr-TR" sz="4400" b="0" i="0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tr-TR" sz="4400" b="0" dirty="0" smtClean="0"/>
              </a:p>
              <a:p>
                <a:endParaRPr lang="tr-TR" sz="4400" dirty="0" smtClean="0"/>
              </a:p>
              <a:p>
                <a:r>
                  <a:rPr lang="tr-TR" sz="4400" dirty="0" smtClean="0"/>
                  <a:t>Yalancı Pozitif=100-Özgüllük</a:t>
                </a:r>
                <a:endParaRPr lang="tr-TR" sz="4400" dirty="0"/>
              </a:p>
            </p:txBody>
          </p:sp>
        </mc:Choice>
        <mc:Fallback>
          <p:sp>
            <p:nvSpPr>
              <p:cNvPr id="4" name="Metin kutus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39" y="3200400"/>
                <a:ext cx="7467600" cy="2315570"/>
              </a:xfrm>
              <a:prstGeom prst="rect">
                <a:avLst/>
              </a:prstGeom>
              <a:blipFill>
                <a:blip r:embed="rId2"/>
                <a:stretch>
                  <a:fillRect l="-4571" t="-2105" r="-4163" b="-1342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0253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Yalancı Pozitif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1292662"/>
          </a:xfrm>
        </p:spPr>
        <p:txBody>
          <a:bodyPr>
            <a:normAutofit fontScale="92500"/>
          </a:bodyPr>
          <a:lstStyle/>
          <a:p>
            <a:r>
              <a:rPr lang="tr-TR" sz="2800" dirty="0"/>
              <a:t>Yalancı pozitif sonuçlar özellikle </a:t>
            </a:r>
            <a:r>
              <a:rPr lang="tr-TR" sz="2800" b="1" dirty="0"/>
              <a:t>hayvanların kesime gönderilmesi, karantina uygulanması veya sürünün hastalıklı kabul edilmesi</a:t>
            </a:r>
            <a:r>
              <a:rPr lang="tr-TR" sz="2800" dirty="0"/>
              <a:t> gibi kararların verildiği durumlarda büyük önem taşır.</a:t>
            </a:r>
          </a:p>
        </p:txBody>
      </p:sp>
    </p:spTree>
    <p:extLst>
      <p:ext uri="{BB962C8B-B14F-4D97-AF65-F5344CB8AC3E}">
        <p14:creationId xmlns:p14="http://schemas.microsoft.com/office/powerpoint/2010/main" val="675828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/>
              <a:t>Duyarlılık ve özgüllük birlikte değerlendirilmelidir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4801314"/>
          </a:xfrm>
        </p:spPr>
        <p:txBody>
          <a:bodyPr>
            <a:normAutofit fontScale="92500" lnSpcReduction="20000"/>
          </a:bodyPr>
          <a:lstStyle/>
          <a:p>
            <a:r>
              <a:rPr lang="tr-TR" sz="2400" dirty="0"/>
              <a:t>Bir tanı testinin yalnızca duyarlılığına veya yalnızca özgüllüğüne bakmak yeterli değildir.</a:t>
            </a:r>
          </a:p>
          <a:p>
            <a:endParaRPr lang="tr-TR" sz="1800" dirty="0" smtClean="0"/>
          </a:p>
          <a:p>
            <a:r>
              <a:rPr lang="tr-TR" sz="1900" dirty="0" smtClean="0"/>
              <a:t>Örneğin</a:t>
            </a:r>
            <a:r>
              <a:rPr lang="tr-TR" sz="1900" dirty="0"/>
              <a:t>:</a:t>
            </a:r>
          </a:p>
          <a:p>
            <a:r>
              <a:rPr lang="tr-TR" sz="1900" b="1" dirty="0"/>
              <a:t>Test </a:t>
            </a:r>
            <a:r>
              <a:rPr lang="tr-TR" sz="1900" b="1" dirty="0" smtClean="0"/>
              <a:t>A				    Test B</a:t>
            </a:r>
            <a:endParaRPr lang="tr-TR" sz="1900" dirty="0"/>
          </a:p>
          <a:p>
            <a:r>
              <a:rPr lang="tr-TR" sz="1900" dirty="0"/>
              <a:t>Duyarlılık = %98 </a:t>
            </a:r>
            <a:r>
              <a:rPr lang="tr-TR" sz="1900" dirty="0" smtClean="0"/>
              <a:t>			%85</a:t>
            </a:r>
            <a:endParaRPr lang="tr-TR" sz="1900" dirty="0"/>
          </a:p>
          <a:p>
            <a:r>
              <a:rPr lang="tr-TR" sz="1900" dirty="0"/>
              <a:t>Özgüllük = %75 </a:t>
            </a:r>
            <a:r>
              <a:rPr lang="tr-TR" sz="1900" dirty="0" smtClean="0"/>
              <a:t>			%98</a:t>
            </a:r>
            <a:endParaRPr lang="tr-TR" sz="1900" dirty="0"/>
          </a:p>
          <a:p>
            <a:endParaRPr lang="tr-TR" sz="2400" dirty="0" smtClean="0"/>
          </a:p>
          <a:p>
            <a:r>
              <a:rPr lang="tr-TR" sz="2400" dirty="0" smtClean="0"/>
              <a:t>Test </a:t>
            </a:r>
            <a:r>
              <a:rPr lang="tr-TR" sz="2400" dirty="0"/>
              <a:t>A hastalığı yakalama konusunda daha başarılıdır; ancak çok sayıda sağlıklı hayvanı pozitif gösterebilir.</a:t>
            </a:r>
          </a:p>
          <a:p>
            <a:r>
              <a:rPr lang="tr-TR" sz="2400" dirty="0"/>
              <a:t>Test B ise sağlıklı hayvanları doğru şekilde negatif belirlemede daha başarılıdır; ancak hastalığı olan bazı hayvanları kaçırabilir</a:t>
            </a:r>
            <a:r>
              <a:rPr lang="tr-TR" sz="2400" dirty="0" smtClean="0"/>
              <a:t>.</a:t>
            </a:r>
          </a:p>
          <a:p>
            <a:endParaRPr lang="tr-TR" sz="1800" dirty="0"/>
          </a:p>
          <a:p>
            <a:r>
              <a:rPr lang="tr-TR" sz="2400" dirty="0"/>
              <a:t>Bu nedenle </a:t>
            </a:r>
            <a:r>
              <a:rPr lang="tr-TR" sz="2400" b="1" dirty="0"/>
              <a:t>hangi testin daha iyi olduğu</a:t>
            </a:r>
            <a:r>
              <a:rPr lang="tr-TR" sz="2400" dirty="0"/>
              <a:t>, testin kullanım amacına bağlıdır.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552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Tarama testi ve Doğrulama Testi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924561" y="2667000"/>
            <a:ext cx="11267439" cy="1969770"/>
          </a:xfrm>
        </p:spPr>
        <p:txBody>
          <a:bodyPr/>
          <a:lstStyle/>
          <a:p>
            <a:r>
              <a:rPr lang="tr-TR" sz="3200" dirty="0"/>
              <a:t>Veteriner hekimlikte bu farklılık nedeniyle çoğu zaman </a:t>
            </a:r>
            <a:r>
              <a:rPr lang="tr-TR" sz="3200" b="1" dirty="0"/>
              <a:t>iki aşamalı tanı yaklaşımı</a:t>
            </a:r>
            <a:r>
              <a:rPr lang="tr-TR" sz="3200" dirty="0"/>
              <a:t> kullanılabilir</a:t>
            </a:r>
            <a:r>
              <a:rPr lang="tr-TR" sz="3200" dirty="0" smtClean="0"/>
              <a:t>.</a:t>
            </a:r>
          </a:p>
          <a:p>
            <a:endParaRPr lang="tr-TR" dirty="0"/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407796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İlk Aşama: Tarama Testi</a:t>
            </a:r>
            <a:endParaRPr lang="tr-T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62281" y="1589943"/>
            <a:ext cx="1150112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Tarama testinde genellikle </a:t>
            </a:r>
            <a:r>
              <a:rPr kumimoji="0" lang="tr-TR" altLang="tr-T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yüksek duyarlılık</a:t>
            </a:r>
            <a:r>
              <a:rPr kumimoji="0" lang="tr-TR" alt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istenir.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32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Amaç: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Hastalığı olan hayvanların mümkün olduğunca büyük bölümünü yakalamaktır.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 nedenle tarama testinde bazı sağlıklı hayvanların yanlışlıkla pozitif bulunması kabul edilebilir.</a:t>
            </a:r>
          </a:p>
        </p:txBody>
      </p:sp>
    </p:spTree>
    <p:extLst>
      <p:ext uri="{BB962C8B-B14F-4D97-AF65-F5344CB8AC3E}">
        <p14:creationId xmlns:p14="http://schemas.microsoft.com/office/powerpoint/2010/main" val="695621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İkinci Aşama: Doğrulama Testi</a:t>
            </a:r>
            <a:endParaRPr lang="tr-T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62280" y="1589944"/>
            <a:ext cx="1134872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İlk testte pozitif bulunan hayvanlarda daha özgül bir test kullanılabilir.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8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Amaç: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Gerçekten hastalığı olan hayvanları doğrulamaktır. Dolayısıyla,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ikinci aşamada </a:t>
            </a:r>
            <a:r>
              <a:rPr kumimoji="0" lang="tr-TR" altLang="tr-T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yüksek özgüllük</a:t>
            </a:r>
            <a:r>
              <a:rPr kumimoji="0" lang="tr-TR" alt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daha önemli hale gelir.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 yaklaşım özellikle </a:t>
            </a:r>
            <a:r>
              <a:rPr kumimoji="0" lang="tr-TR" altLang="tr-T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sürü taramaları, eradikasyon programları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 önemli ekonomik/</a:t>
            </a:r>
            <a:r>
              <a:rPr kumimoji="0" lang="tr-TR" altLang="tr-TR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zoonotik</a:t>
            </a:r>
            <a:r>
              <a:rPr kumimoji="0" lang="tr-TR" altLang="tr-T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hastalıkların kontrolü</a:t>
            </a:r>
            <a:r>
              <a:rPr kumimoji="0" lang="tr-TR" altLang="tr-T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açısından değerlidir.</a:t>
            </a:r>
          </a:p>
        </p:txBody>
      </p:sp>
    </p:spTree>
    <p:extLst>
      <p:ext uri="{BB962C8B-B14F-4D97-AF65-F5344CB8AC3E}">
        <p14:creationId xmlns:p14="http://schemas.microsoft.com/office/powerpoint/2010/main" val="205120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/>
              <a:t>Veteriner hekimlikte nerelerde kullanılır?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5539978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200" dirty="0"/>
              <a:t>Bireysel hayvan </a:t>
            </a:r>
            <a:r>
              <a:rPr lang="tr-TR" sz="3200" dirty="0" smtClean="0"/>
              <a:t>tanısı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200" dirty="0"/>
              <a:t>Sürü </a:t>
            </a:r>
            <a:r>
              <a:rPr lang="tr-TR" sz="3200" dirty="0" smtClean="0"/>
              <a:t>taramaları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200" dirty="0"/>
              <a:t>Salgın </a:t>
            </a:r>
            <a:r>
              <a:rPr lang="tr-TR" sz="3200" dirty="0" smtClean="0"/>
              <a:t>araştırmaları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200" dirty="0"/>
              <a:t>Hastalık </a:t>
            </a:r>
            <a:r>
              <a:rPr lang="tr-TR" sz="3200" dirty="0" smtClean="0"/>
              <a:t>eradikasyonu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200" dirty="0" err="1"/>
              <a:t>Zoonotik</a:t>
            </a:r>
            <a:r>
              <a:rPr lang="tr-TR" sz="3200" dirty="0"/>
              <a:t> </a:t>
            </a:r>
            <a:r>
              <a:rPr lang="tr-TR" sz="3200" dirty="0" smtClean="0"/>
              <a:t>hastalıklar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sz="3200" dirty="0"/>
              <a:t>Yeni tanı testlerinin geliştirilmesi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90974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6" y="599186"/>
            <a:ext cx="9835643" cy="492443"/>
          </a:xfrm>
        </p:spPr>
        <p:txBody>
          <a:bodyPr>
            <a:normAutofit fontScale="90000"/>
          </a:bodyPr>
          <a:lstStyle/>
          <a:p>
            <a:r>
              <a:rPr lang="tr-TR" dirty="0"/>
              <a:t>Veteriner hekim açısından pratik değerlendirme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4493538"/>
          </a:xfrm>
        </p:spPr>
        <p:txBody>
          <a:bodyPr>
            <a:normAutofit fontScale="85000" lnSpcReduction="10000"/>
          </a:bodyPr>
          <a:lstStyle/>
          <a:p>
            <a:r>
              <a:rPr lang="tr-TR" sz="3200" dirty="0" smtClean="0"/>
              <a:t>Tanı </a:t>
            </a:r>
            <a:r>
              <a:rPr lang="tr-TR" sz="3200" dirty="0"/>
              <a:t>testi seçilirken şu sorular sorulmalıdır:</a:t>
            </a:r>
          </a:p>
          <a:p>
            <a:r>
              <a:rPr lang="tr-TR" sz="3200" b="1" dirty="0"/>
              <a:t>1. Hastalığı kaçırmak mı daha tehlikeli?</a:t>
            </a:r>
            <a:endParaRPr lang="tr-TR" sz="3200" dirty="0"/>
          </a:p>
          <a:p>
            <a:r>
              <a:rPr lang="tr-TR" sz="3200" dirty="0"/>
              <a:t>Eğer cevap evetse, </a:t>
            </a:r>
            <a:r>
              <a:rPr lang="tr-TR" sz="3200" b="1" dirty="0"/>
              <a:t>yüksek duyarlılık</a:t>
            </a:r>
            <a:r>
              <a:rPr lang="tr-TR" sz="3200" dirty="0"/>
              <a:t> ön plana çıkar.</a:t>
            </a:r>
          </a:p>
          <a:p>
            <a:r>
              <a:rPr lang="tr-TR" sz="3200" b="1" dirty="0"/>
              <a:t>2. Sağlıklı hayvana hastalık tanısı koymak mı daha tehlikeli?</a:t>
            </a:r>
            <a:endParaRPr lang="tr-TR" sz="3200" dirty="0"/>
          </a:p>
          <a:p>
            <a:r>
              <a:rPr lang="tr-TR" sz="3200" dirty="0"/>
              <a:t>Eğer cevap evetse, </a:t>
            </a:r>
            <a:r>
              <a:rPr lang="tr-TR" sz="3200" b="1" dirty="0"/>
              <a:t>yüksek özgüllük</a:t>
            </a:r>
            <a:r>
              <a:rPr lang="tr-TR" sz="3200" dirty="0"/>
              <a:t> daha önemli hale gelir.</a:t>
            </a:r>
          </a:p>
          <a:p>
            <a:r>
              <a:rPr lang="tr-TR" sz="3200" b="1" dirty="0"/>
              <a:t>3. Hastalık yaygın mı, nadir mi?</a:t>
            </a:r>
            <a:endParaRPr lang="tr-TR" sz="3200" dirty="0"/>
          </a:p>
          <a:p>
            <a:r>
              <a:rPr lang="tr-TR" sz="3200" dirty="0" err="1"/>
              <a:t>Prevalans</a:t>
            </a:r>
            <a:r>
              <a:rPr lang="tr-TR" sz="3200" dirty="0"/>
              <a:t> düşükse pozitif sonuçların yanlış pozitif olma olasılığı artabilir.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3815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9906762" cy="492443"/>
          </a:xfrm>
        </p:spPr>
        <p:txBody>
          <a:bodyPr>
            <a:normAutofit fontScale="90000"/>
          </a:bodyPr>
          <a:lstStyle/>
          <a:p>
            <a:r>
              <a:rPr lang="tr-TR" dirty="0"/>
              <a:t>Veteriner hekim açısından pratik değerlendirme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4001095"/>
          </a:xfrm>
        </p:spPr>
        <p:txBody>
          <a:bodyPr>
            <a:normAutofit fontScale="92500" lnSpcReduction="20000"/>
          </a:bodyPr>
          <a:lstStyle/>
          <a:p>
            <a:r>
              <a:rPr lang="tr-TR" sz="3200" b="1" dirty="0" smtClean="0"/>
              <a:t>4. Test </a:t>
            </a:r>
            <a:r>
              <a:rPr lang="tr-TR" sz="3200" b="1" dirty="0"/>
              <a:t>tarama amacıyla mı kullanılıyor?</a:t>
            </a:r>
            <a:endParaRPr lang="tr-TR" sz="3200" dirty="0"/>
          </a:p>
          <a:p>
            <a:r>
              <a:rPr lang="tr-TR" sz="3200" dirty="0"/>
              <a:t>Tarama testlerinde genellikle yüksek duyarlılık tercih edilir.</a:t>
            </a:r>
          </a:p>
          <a:p>
            <a:r>
              <a:rPr lang="tr-TR" sz="3200" b="1" dirty="0"/>
              <a:t>5. Test kesin tanı amacıyla mı kullanılıyor?</a:t>
            </a:r>
            <a:endParaRPr lang="tr-TR" sz="3200" dirty="0"/>
          </a:p>
          <a:p>
            <a:r>
              <a:rPr lang="tr-TR" sz="3200" dirty="0"/>
              <a:t>Kesinleştirme aşamasında yüksek özgüllük önemli olabilir.</a:t>
            </a:r>
          </a:p>
          <a:p>
            <a:r>
              <a:rPr lang="tr-TR" sz="3200" b="1" dirty="0"/>
              <a:t>6. Yanlış sonucun ekonomik sonucu nedir?</a:t>
            </a:r>
            <a:endParaRPr lang="tr-TR" sz="3200" dirty="0"/>
          </a:p>
          <a:p>
            <a:r>
              <a:rPr lang="tr-TR" sz="3200" dirty="0"/>
              <a:t>Bir hayvanın yanlışlıkla pozitif kabul edilmesi veya hastalıklı bir hayvanın gözden kaçırılması farklı ekonomik sonuçlar doğurabilir.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2544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Son Söz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79" y="1371600"/>
            <a:ext cx="11267439" cy="4616648"/>
          </a:xfrm>
        </p:spPr>
        <p:txBody>
          <a:bodyPr>
            <a:normAutofit fontScale="92500" lnSpcReduction="20000"/>
          </a:bodyPr>
          <a:lstStyle/>
          <a:p>
            <a:r>
              <a:rPr lang="tr-TR" sz="3000" dirty="0"/>
              <a:t>Veteriner hekimlikte tanı testlerinin istatistiksel değerlendirilmesi, </a:t>
            </a:r>
            <a:r>
              <a:rPr lang="tr-TR" sz="3000" b="1" dirty="0"/>
              <a:t>doğru tanı koymanın yanı sıra doğru klinik, epidemiyolojik ve ekonomik kararların alınabilmesi açısından temel öneme sahiptir.</a:t>
            </a:r>
            <a:r>
              <a:rPr lang="tr-TR" sz="3000" dirty="0"/>
              <a:t> </a:t>
            </a:r>
            <a:endParaRPr lang="tr-TR" sz="3000" dirty="0" smtClean="0"/>
          </a:p>
          <a:p>
            <a:r>
              <a:rPr lang="tr-TR" sz="3000" dirty="0" smtClean="0"/>
              <a:t>Duyarlılık</a:t>
            </a:r>
            <a:r>
              <a:rPr lang="tr-TR" sz="3000" dirty="0"/>
              <a:t>, hastalığı olan hayvanların ne kadarının doğru şekilde yakalandığını; özgüllük ise hastalığı olmayan hayvanların ne kadarının doğru şekilde dışlandığını gösterir. </a:t>
            </a:r>
            <a:endParaRPr lang="tr-TR" sz="3000" dirty="0" smtClean="0"/>
          </a:p>
          <a:p>
            <a:endParaRPr lang="tr-TR" sz="3000" dirty="0"/>
          </a:p>
          <a:p>
            <a:r>
              <a:rPr lang="tr-TR" sz="3000" dirty="0" smtClean="0"/>
              <a:t>Yalancı </a:t>
            </a:r>
            <a:r>
              <a:rPr lang="tr-TR" sz="3000" dirty="0"/>
              <a:t>negatif sonuçlar hastalığın gözden kaçmasına ve sürü içerisinde yayılmasına, yalancı pozitif sonuçlar ise sağlıklı hayvanların gereksiz yere hastalıklı kabul edilmesine yol açabilir.</a:t>
            </a:r>
          </a:p>
        </p:txBody>
      </p:sp>
    </p:spTree>
    <p:extLst>
      <p:ext uri="{BB962C8B-B14F-4D97-AF65-F5344CB8AC3E}">
        <p14:creationId xmlns:p14="http://schemas.microsoft.com/office/powerpoint/2010/main" val="15518803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2957" y="599186"/>
            <a:ext cx="8546084" cy="492443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Son Söz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idx="1"/>
          </p:nvPr>
        </p:nvSpPr>
        <p:spPr>
          <a:xfrm>
            <a:off x="462280" y="1774698"/>
            <a:ext cx="11267439" cy="3939540"/>
          </a:xfrm>
        </p:spPr>
        <p:txBody>
          <a:bodyPr>
            <a:normAutofit fontScale="92500" lnSpcReduction="20000"/>
          </a:bodyPr>
          <a:lstStyle/>
          <a:p>
            <a:r>
              <a:rPr lang="tr-TR" sz="3200" dirty="0"/>
              <a:t>Özellikle </a:t>
            </a:r>
            <a:r>
              <a:rPr lang="tr-TR" sz="3200" b="1" dirty="0"/>
              <a:t>sürü sağlığı, epidemiyolojik araştırmalar, salgın yönetimi, </a:t>
            </a:r>
            <a:r>
              <a:rPr lang="tr-TR" sz="3200" b="1" dirty="0" err="1"/>
              <a:t>zoonotik</a:t>
            </a:r>
            <a:r>
              <a:rPr lang="tr-TR" sz="3200" b="1" dirty="0"/>
              <a:t> hastalıkların kontrolü, eradikasyon programları ve yeni tanı testlerinin </a:t>
            </a:r>
            <a:r>
              <a:rPr lang="tr-TR" sz="3200" b="1" dirty="0" err="1"/>
              <a:t>validasyonu</a:t>
            </a:r>
            <a:r>
              <a:rPr lang="tr-TR" sz="3200" dirty="0"/>
              <a:t> açısından bu istatistikler vazgeçilmezdir. </a:t>
            </a:r>
            <a:endParaRPr lang="tr-TR" sz="3200" dirty="0" smtClean="0"/>
          </a:p>
          <a:p>
            <a:endParaRPr lang="tr-TR" sz="3200" dirty="0"/>
          </a:p>
          <a:p>
            <a:r>
              <a:rPr lang="tr-TR" sz="3200" dirty="0" smtClean="0"/>
              <a:t>Tanı </a:t>
            </a:r>
            <a:r>
              <a:rPr lang="tr-TR" sz="3200" dirty="0"/>
              <a:t>testinin başarısı yalnızca laboratuvar performansıyla değil, </a:t>
            </a:r>
            <a:r>
              <a:rPr lang="tr-TR" sz="3200" b="1" dirty="0"/>
              <a:t>testin hangi amaçla, hangi hayvan grubunda ve hangi hastalık </a:t>
            </a:r>
            <a:r>
              <a:rPr lang="tr-TR" sz="3200" b="1" dirty="0" err="1"/>
              <a:t>prevalansında</a:t>
            </a:r>
            <a:r>
              <a:rPr lang="tr-TR" sz="3200" b="1" dirty="0"/>
              <a:t> kullanıldığıyla birlikte</a:t>
            </a:r>
            <a:r>
              <a:rPr lang="tr-TR" sz="3200" dirty="0"/>
              <a:t> değerlendirilmelidir.</a:t>
            </a:r>
          </a:p>
        </p:txBody>
      </p:sp>
    </p:spTree>
    <p:extLst>
      <p:ext uri="{BB962C8B-B14F-4D97-AF65-F5344CB8AC3E}">
        <p14:creationId xmlns:p14="http://schemas.microsoft.com/office/powerpoint/2010/main" val="988291596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</TotalTime>
  <Words>1059</Words>
  <Application>Microsoft Office PowerPoint</Application>
  <PresentationFormat>Geniş ekran</PresentationFormat>
  <Paragraphs>137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30" baseType="lpstr">
      <vt:lpstr>Arial</vt:lpstr>
      <vt:lpstr>Calibri</vt:lpstr>
      <vt:lpstr>Cambria Math</vt:lpstr>
      <vt:lpstr>Century Gothic</vt:lpstr>
      <vt:lpstr>Wingdings 3</vt:lpstr>
      <vt:lpstr>Duman</vt:lpstr>
      <vt:lpstr>VETERİNER HEKİMLİKTE TANI TESTLERİ</vt:lpstr>
      <vt:lpstr>Tanı Testlerinde kullanılan istatistikler</vt:lpstr>
      <vt:lpstr>Tanı Testlerinde kullanılan istatistikler</vt:lpstr>
      <vt:lpstr>Tanı Testlerinde kullanılan istatistikler</vt:lpstr>
      <vt:lpstr>Tanı Testlerinde kullanılan istatistikler</vt:lpstr>
      <vt:lpstr>Duyarlılık (Sensitivity)</vt:lpstr>
      <vt:lpstr>Duyarlılık</vt:lpstr>
      <vt:lpstr>Özgüllük (Specifity)</vt:lpstr>
      <vt:lpstr>Özgüllük Neden Önemlidir</vt:lpstr>
      <vt:lpstr>Özgüllük neden önemlidir?</vt:lpstr>
      <vt:lpstr>Yalancı Negatif (False Negative)</vt:lpstr>
      <vt:lpstr>Yalancı Negatif</vt:lpstr>
      <vt:lpstr>Yalancı Negatif</vt:lpstr>
      <vt:lpstr>Yalancı Pozitif (False Pozitive)</vt:lpstr>
      <vt:lpstr>Yalancı Pozitif</vt:lpstr>
      <vt:lpstr>Duyarlılık ve özgüllük birlikte değerlendirilmelidir</vt:lpstr>
      <vt:lpstr>Tarama testi ve Doğrulama Testi</vt:lpstr>
      <vt:lpstr>İlk Aşama: Tarama Testi</vt:lpstr>
      <vt:lpstr>İkinci Aşama: Doğrulama Testi</vt:lpstr>
      <vt:lpstr>Veteriner hekimlikte nerelerde kullanılır?</vt:lpstr>
      <vt:lpstr>Veteriner hekim açısından pratik değerlendirme</vt:lpstr>
      <vt:lpstr>Veteriner hekim açısından pratik değerlendirme</vt:lpstr>
      <vt:lpstr>Son Söz</vt:lpstr>
      <vt:lpstr>Son Söz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BİYOİSTATİSTİK</dc:creator>
  <cp:lastModifiedBy>Safa Gürcan</cp:lastModifiedBy>
  <cp:revision>9</cp:revision>
  <dcterms:created xsi:type="dcterms:W3CDTF">2026-10-05T10:30:50Z</dcterms:created>
  <dcterms:modified xsi:type="dcterms:W3CDTF">2026-10-05T11:39:32Z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2025-09-03T00:00:00Z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2026-10-05T00:00:00Z</vt:filetime>
  </property>
</Properties>
</file>