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09" d="100"/>
          <a:sy n="109" d="100"/>
        </p:scale>
        <p:origin x="792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A728C-8838-4468-87FA-2F94606C9DAB}" type="datetimeFigureOut">
              <a:rPr lang="tr-TR" smtClean="0"/>
              <a:t>17.11.2025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D7E6A79-C87E-4E1A-90D7-581642E42BBC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287929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4EF400-B4FB-416C-BC61-C62A0B4F52EC}" type="datetime1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0D3DFE-E96E-487E-B7ED-053F657F9234}" type="datetime1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6AACD7-CF5F-44A2-BB51-FB0647626D6E}" type="datetime1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FCCF97-63B0-444A-9C8F-75BC86B05DFF}" type="datetime1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4283B4C-2535-4464-85F4-3B2A1791A23C}" type="datetime1">
              <a:rPr lang="en-US" smtClean="0"/>
              <a:t>11/17/2025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CCAA4A-CE9D-4803-B242-EB97FFCDB3E5}" type="datetime1">
              <a:rPr lang="en-US" smtClean="0"/>
              <a:t>11/17/2025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27F820-7154-4A9E-9486-7B1D6CF30092}" type="datetime1">
              <a:rPr lang="en-US" smtClean="0"/>
              <a:t>11/17/2025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4B32F9-0175-47F5-BE38-35A81BA1CB5A}" type="datetime1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1E5B01-AB1B-4B70-BE04-33187D26067A}" type="datetime1">
              <a:rPr lang="en-US" smtClean="0"/>
              <a:t>11/17/2025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117A20-5A0A-433F-B1A5-6A1B43A1C7ED}" type="datetime1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23D9E0-EE92-469D-A112-50450AAD507A}" type="datetime1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000">
              <a:schemeClr val="accent6"/>
            </a:gs>
            <a:gs pos="22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D388275-60A5-42DA-81A6-79946ADECC00}" type="datetime1">
              <a:rPr lang="en-US" smtClean="0"/>
              <a:t>11/17/2025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Prof. Dr. İ. Safa GÜRCAN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Veteriner Hekimlikte Tanı Testleri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Duyarlılık, Özgüllük, PPV-NPV ve Örnek Vaka Analizleri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Tanı Testlerine Giriş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Tanı</a:t>
            </a:r>
            <a:r>
              <a:rPr dirty="0"/>
              <a:t> </a:t>
            </a:r>
            <a:r>
              <a:rPr dirty="0" err="1"/>
              <a:t>testleri</a:t>
            </a:r>
            <a:r>
              <a:rPr dirty="0"/>
              <a:t>, </a:t>
            </a:r>
            <a:r>
              <a:rPr dirty="0" err="1"/>
              <a:t>hastalık</a:t>
            </a:r>
            <a:r>
              <a:rPr dirty="0"/>
              <a:t> </a:t>
            </a:r>
            <a:r>
              <a:rPr dirty="0" err="1"/>
              <a:t>varlığını</a:t>
            </a:r>
            <a:r>
              <a:rPr dirty="0"/>
              <a:t> </a:t>
            </a:r>
            <a:r>
              <a:rPr dirty="0" err="1"/>
              <a:t>belirlemede</a:t>
            </a:r>
            <a:r>
              <a:rPr dirty="0"/>
              <a:t> </a:t>
            </a:r>
            <a:r>
              <a:rPr dirty="0" err="1"/>
              <a:t>önemli</a:t>
            </a:r>
            <a:r>
              <a:rPr dirty="0"/>
              <a:t> </a:t>
            </a:r>
            <a:r>
              <a:rPr dirty="0" err="1"/>
              <a:t>araçlardır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Veteriner</a:t>
            </a:r>
            <a:r>
              <a:rPr dirty="0"/>
              <a:t> </a:t>
            </a:r>
            <a:r>
              <a:rPr dirty="0" err="1"/>
              <a:t>hekimlikte</a:t>
            </a:r>
            <a:r>
              <a:rPr dirty="0"/>
              <a:t> </a:t>
            </a:r>
            <a:r>
              <a:rPr dirty="0" err="1"/>
              <a:t>sürü</a:t>
            </a:r>
            <a:r>
              <a:rPr dirty="0"/>
              <a:t> </a:t>
            </a:r>
            <a:r>
              <a:rPr dirty="0" err="1"/>
              <a:t>sağlığı</a:t>
            </a:r>
            <a:r>
              <a:rPr dirty="0"/>
              <a:t> </a:t>
            </a:r>
            <a:r>
              <a:rPr dirty="0" err="1"/>
              <a:t>yönetimi</a:t>
            </a:r>
            <a:r>
              <a:rPr dirty="0"/>
              <a:t> </a:t>
            </a:r>
            <a:r>
              <a:rPr dirty="0" err="1"/>
              <a:t>için</a:t>
            </a:r>
            <a:r>
              <a:rPr dirty="0"/>
              <a:t> </a:t>
            </a:r>
            <a:r>
              <a:rPr dirty="0" err="1"/>
              <a:t>kritik</a:t>
            </a:r>
            <a:r>
              <a:rPr dirty="0"/>
              <a:t> </a:t>
            </a:r>
            <a:r>
              <a:rPr dirty="0" err="1"/>
              <a:t>rol</a:t>
            </a:r>
            <a:r>
              <a:rPr dirty="0"/>
              <a:t> </a:t>
            </a:r>
            <a:r>
              <a:rPr dirty="0" err="1"/>
              <a:t>oynar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Temel</a:t>
            </a:r>
            <a:r>
              <a:rPr dirty="0"/>
              <a:t> </a:t>
            </a:r>
            <a:r>
              <a:rPr dirty="0" err="1"/>
              <a:t>ölçütler</a:t>
            </a:r>
            <a:r>
              <a:rPr dirty="0"/>
              <a:t>: </a:t>
            </a:r>
            <a:r>
              <a:rPr dirty="0" err="1"/>
              <a:t>Duyarlılık</a:t>
            </a:r>
            <a:r>
              <a:rPr dirty="0"/>
              <a:t>, </a:t>
            </a:r>
            <a:r>
              <a:rPr dirty="0" err="1"/>
              <a:t>Özgüllük</a:t>
            </a:r>
            <a:r>
              <a:rPr dirty="0"/>
              <a:t>, </a:t>
            </a:r>
            <a:r>
              <a:rPr dirty="0" smtClean="0"/>
              <a:t>PPV</a:t>
            </a:r>
            <a:r>
              <a:rPr lang="tr-TR" dirty="0" smtClean="0"/>
              <a:t> (Pozitif Öngörü Değeri)</a:t>
            </a:r>
            <a:r>
              <a:rPr dirty="0" smtClean="0"/>
              <a:t> </a:t>
            </a:r>
            <a:r>
              <a:rPr dirty="0" err="1"/>
              <a:t>ve</a:t>
            </a:r>
            <a:r>
              <a:rPr dirty="0"/>
              <a:t> </a:t>
            </a:r>
            <a:r>
              <a:rPr dirty="0" smtClean="0"/>
              <a:t>NPV</a:t>
            </a:r>
            <a:r>
              <a:rPr lang="tr-TR" dirty="0" smtClean="0"/>
              <a:t> (Negatif Öngörü Değeri)</a:t>
            </a:r>
            <a:endParaRPr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2x2 Kontenjans Tablosu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dirty="0"/>
          </a:p>
          <a:p>
            <a:endParaRPr lang="tr-TR" dirty="0" smtClean="0"/>
          </a:p>
          <a:p>
            <a:endParaRPr lang="tr-TR" dirty="0"/>
          </a:p>
          <a:p>
            <a:endParaRPr lang="tr-TR" dirty="0" smtClean="0"/>
          </a:p>
          <a:p>
            <a:pPr marL="0" indent="0">
              <a:buNone/>
            </a:pPr>
            <a:r>
              <a:rPr dirty="0" smtClean="0"/>
              <a:t>TP</a:t>
            </a:r>
            <a:r>
              <a:rPr dirty="0"/>
              <a:t>: </a:t>
            </a:r>
            <a:r>
              <a:rPr dirty="0" err="1"/>
              <a:t>Gerçek</a:t>
            </a:r>
            <a:r>
              <a:rPr dirty="0"/>
              <a:t> </a:t>
            </a:r>
            <a:r>
              <a:rPr dirty="0" err="1"/>
              <a:t>Pozitif</a:t>
            </a:r>
            <a:r>
              <a:rPr dirty="0"/>
              <a:t>, FP: </a:t>
            </a:r>
            <a:r>
              <a:rPr dirty="0" err="1"/>
              <a:t>Yanlış</a:t>
            </a:r>
            <a:r>
              <a:rPr dirty="0"/>
              <a:t> </a:t>
            </a:r>
            <a:r>
              <a:rPr dirty="0" err="1"/>
              <a:t>Pozitif</a:t>
            </a:r>
            <a:r>
              <a:rPr dirty="0"/>
              <a:t>, FN: </a:t>
            </a:r>
            <a:r>
              <a:rPr dirty="0" err="1"/>
              <a:t>Yanlış</a:t>
            </a:r>
            <a:r>
              <a:rPr dirty="0"/>
              <a:t> </a:t>
            </a:r>
            <a:r>
              <a:rPr dirty="0" err="1"/>
              <a:t>Negatif</a:t>
            </a:r>
            <a:r>
              <a:rPr dirty="0"/>
              <a:t>, TN: </a:t>
            </a:r>
            <a:r>
              <a:rPr dirty="0" err="1"/>
              <a:t>Gerçek</a:t>
            </a:r>
            <a:r>
              <a:rPr dirty="0"/>
              <a:t> </a:t>
            </a:r>
            <a:r>
              <a:rPr dirty="0" err="1"/>
              <a:t>Negatif</a:t>
            </a:r>
            <a:endParaRPr dirty="0"/>
          </a:p>
        </p:txBody>
      </p:sp>
      <p:graphicFrame>
        <p:nvGraphicFramePr>
          <p:cNvPr id="5" name="Tablo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42601575"/>
              </p:ext>
            </p:extLst>
          </p:nvPr>
        </p:nvGraphicFramePr>
        <p:xfrm>
          <a:off x="1207477" y="1739900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858215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571993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9971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Sağlam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Pozitif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TP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FP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Negatif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66280"/>
                  </a:ext>
                </a:extLst>
              </a:tr>
            </a:tbl>
          </a:graphicData>
        </a:graphic>
      </p:graphicFrame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Duyarlılık (Sensitivity)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0677" y="1600200"/>
            <a:ext cx="8818685" cy="4525963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Testin</a:t>
            </a:r>
            <a:r>
              <a:rPr dirty="0"/>
              <a:t> </a:t>
            </a:r>
            <a:r>
              <a:rPr dirty="0" err="1"/>
              <a:t>hastaları</a:t>
            </a:r>
            <a:r>
              <a:rPr dirty="0"/>
              <a:t> </a:t>
            </a:r>
            <a:r>
              <a:rPr dirty="0" err="1"/>
              <a:t>doğru</a:t>
            </a:r>
            <a:r>
              <a:rPr dirty="0"/>
              <a:t> </a:t>
            </a:r>
            <a:r>
              <a:rPr dirty="0" err="1"/>
              <a:t>tespit</a:t>
            </a:r>
            <a:r>
              <a:rPr dirty="0"/>
              <a:t> </a:t>
            </a:r>
            <a:r>
              <a:rPr dirty="0" err="1"/>
              <a:t>etme</a:t>
            </a:r>
            <a:r>
              <a:rPr dirty="0"/>
              <a:t> </a:t>
            </a:r>
            <a:r>
              <a:rPr dirty="0" err="1"/>
              <a:t>oranı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lang="tr-TR" dirty="0" smtClean="0"/>
              <a:t>Duyarlılık</a:t>
            </a:r>
            <a:r>
              <a:rPr dirty="0" smtClean="0"/>
              <a:t>: </a:t>
            </a:r>
            <a:r>
              <a:rPr dirty="0"/>
              <a:t>TP / (TP + FN)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sz="2800" dirty="0" err="1"/>
              <a:t>Örnek</a:t>
            </a:r>
            <a:r>
              <a:rPr sz="2800" dirty="0"/>
              <a:t>: %80 </a:t>
            </a:r>
            <a:r>
              <a:rPr sz="2800" dirty="0" err="1"/>
              <a:t>duyarlılık</a:t>
            </a:r>
            <a:r>
              <a:rPr sz="2800" dirty="0"/>
              <a:t> → </a:t>
            </a:r>
            <a:r>
              <a:rPr sz="2800" dirty="0" err="1"/>
              <a:t>hastaların</a:t>
            </a:r>
            <a:r>
              <a:rPr sz="2800" dirty="0"/>
              <a:t> %80’i test </a:t>
            </a:r>
            <a:r>
              <a:rPr sz="2800" dirty="0" err="1"/>
              <a:t>ile</a:t>
            </a:r>
            <a:r>
              <a:rPr sz="2800" dirty="0"/>
              <a:t> </a:t>
            </a:r>
            <a:r>
              <a:rPr sz="2800" dirty="0" err="1"/>
              <a:t>yakalanır</a:t>
            </a:r>
            <a:r>
              <a:rPr sz="2800" dirty="0"/>
              <a:t>.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54176"/>
              </p:ext>
            </p:extLst>
          </p:nvPr>
        </p:nvGraphicFramePr>
        <p:xfrm>
          <a:off x="1207477" y="3929184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858215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571993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9971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Sağlam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Pozitif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TP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FP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Negatif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66280"/>
                  </a:ext>
                </a:extLst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Özgüllük (Specificity)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84577" cy="4525963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Testin</a:t>
            </a:r>
            <a:r>
              <a:rPr dirty="0"/>
              <a:t> </a:t>
            </a:r>
            <a:r>
              <a:rPr dirty="0" err="1"/>
              <a:t>sağlam</a:t>
            </a:r>
            <a:r>
              <a:rPr dirty="0"/>
              <a:t> </a:t>
            </a:r>
            <a:r>
              <a:rPr dirty="0" err="1"/>
              <a:t>bireyleri</a:t>
            </a:r>
            <a:r>
              <a:rPr dirty="0"/>
              <a:t> </a:t>
            </a:r>
            <a:r>
              <a:rPr dirty="0" err="1"/>
              <a:t>doğru</a:t>
            </a:r>
            <a:r>
              <a:rPr dirty="0"/>
              <a:t> </a:t>
            </a:r>
            <a:r>
              <a:rPr dirty="0" err="1"/>
              <a:t>tespit</a:t>
            </a:r>
            <a:r>
              <a:rPr dirty="0"/>
              <a:t> </a:t>
            </a:r>
            <a:r>
              <a:rPr dirty="0" err="1"/>
              <a:t>etme</a:t>
            </a:r>
            <a:r>
              <a:rPr dirty="0"/>
              <a:t> </a:t>
            </a:r>
            <a:r>
              <a:rPr dirty="0" err="1"/>
              <a:t>oranı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lang="tr-TR" dirty="0" smtClean="0"/>
              <a:t>Özgüllük</a:t>
            </a:r>
            <a:r>
              <a:rPr dirty="0" smtClean="0"/>
              <a:t>: </a:t>
            </a:r>
            <a:r>
              <a:rPr dirty="0"/>
              <a:t>TN / (TN + FP)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Örnek</a:t>
            </a:r>
            <a:r>
              <a:rPr dirty="0"/>
              <a:t>: %90 </a:t>
            </a:r>
            <a:r>
              <a:rPr dirty="0" err="1"/>
              <a:t>özgüllük</a:t>
            </a:r>
            <a:r>
              <a:rPr dirty="0"/>
              <a:t> → </a:t>
            </a:r>
            <a:r>
              <a:rPr dirty="0" err="1"/>
              <a:t>sağlıklı</a:t>
            </a:r>
            <a:r>
              <a:rPr dirty="0"/>
              <a:t> </a:t>
            </a:r>
            <a:r>
              <a:rPr dirty="0" err="1"/>
              <a:t>bireylerin</a:t>
            </a:r>
            <a:r>
              <a:rPr dirty="0"/>
              <a:t> %90’ı </a:t>
            </a:r>
            <a:r>
              <a:rPr dirty="0" err="1"/>
              <a:t>doğru</a:t>
            </a:r>
            <a:r>
              <a:rPr dirty="0"/>
              <a:t> </a:t>
            </a:r>
            <a:r>
              <a:rPr dirty="0" err="1"/>
              <a:t>negatif</a:t>
            </a:r>
            <a:r>
              <a:rPr dirty="0"/>
              <a:t> </a:t>
            </a:r>
            <a:r>
              <a:rPr dirty="0" err="1"/>
              <a:t>bulunur</a:t>
            </a:r>
            <a:r>
              <a:rPr dirty="0"/>
              <a:t>.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0676346"/>
              </p:ext>
            </p:extLst>
          </p:nvPr>
        </p:nvGraphicFramePr>
        <p:xfrm>
          <a:off x="1524000" y="4509477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858215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571993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9971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Sağlam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Pozitif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TP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FP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Negatif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66280"/>
                  </a:ext>
                </a:extLst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Pozitif Öngörü Değeri (PPV)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46123" cy="4525963"/>
          </a:xfrm>
        </p:spPr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Pozitif</a:t>
            </a:r>
            <a:r>
              <a:rPr dirty="0"/>
              <a:t> test </a:t>
            </a:r>
            <a:r>
              <a:rPr dirty="0" err="1"/>
              <a:t>sonucunun</a:t>
            </a:r>
            <a:r>
              <a:rPr dirty="0"/>
              <a:t> </a:t>
            </a:r>
            <a:r>
              <a:rPr dirty="0" err="1"/>
              <a:t>gerçekten</a:t>
            </a:r>
            <a:r>
              <a:rPr dirty="0"/>
              <a:t> </a:t>
            </a:r>
            <a:r>
              <a:rPr dirty="0" err="1"/>
              <a:t>hastalığı</a:t>
            </a:r>
            <a:r>
              <a:rPr dirty="0"/>
              <a:t> </a:t>
            </a:r>
            <a:r>
              <a:rPr dirty="0" err="1"/>
              <a:t>yansıtma</a:t>
            </a:r>
            <a:r>
              <a:rPr dirty="0"/>
              <a:t> </a:t>
            </a:r>
            <a:r>
              <a:rPr dirty="0" err="1"/>
              <a:t>ihtimali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lang="tr-TR" dirty="0" smtClean="0"/>
              <a:t>PPV</a:t>
            </a:r>
            <a:r>
              <a:rPr dirty="0" smtClean="0"/>
              <a:t>: </a:t>
            </a:r>
            <a:r>
              <a:rPr dirty="0"/>
              <a:t>TP / (TP + FP)</a:t>
            </a:r>
          </a:p>
          <a:p>
            <a:pPr marL="0" indent="0">
              <a:buNone/>
            </a:pPr>
            <a:r>
              <a:rPr dirty="0"/>
              <a:t>• PPV </a:t>
            </a:r>
            <a:r>
              <a:rPr dirty="0" err="1"/>
              <a:t>prevalans</a:t>
            </a:r>
            <a:r>
              <a:rPr dirty="0"/>
              <a:t> </a:t>
            </a:r>
            <a:r>
              <a:rPr dirty="0" err="1"/>
              <a:t>ile</a:t>
            </a:r>
            <a:r>
              <a:rPr dirty="0"/>
              <a:t> </a:t>
            </a:r>
            <a:r>
              <a:rPr dirty="0" err="1"/>
              <a:t>doğrudan</a:t>
            </a:r>
            <a:r>
              <a:rPr dirty="0"/>
              <a:t> </a:t>
            </a:r>
            <a:r>
              <a:rPr dirty="0" err="1"/>
              <a:t>ilişkilidir</a:t>
            </a:r>
            <a:r>
              <a:rPr dirty="0"/>
              <a:t>.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0231222"/>
              </p:ext>
            </p:extLst>
          </p:nvPr>
        </p:nvGraphicFramePr>
        <p:xfrm>
          <a:off x="1295400" y="4184161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858215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571993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9971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b="1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Sağlam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Pozitif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TP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FP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tr-TR" dirty="0" smtClean="0"/>
                        <a:t>Negatif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FN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tr-TR" dirty="0" smtClean="0"/>
                        <a:t>TN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66280"/>
                  </a:ext>
                </a:extLst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Negatif Öngörü Değeri (NPV)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Negatif</a:t>
            </a:r>
            <a:r>
              <a:rPr dirty="0"/>
              <a:t> test </a:t>
            </a:r>
            <a:r>
              <a:rPr dirty="0" err="1"/>
              <a:t>sonucunun</a:t>
            </a:r>
            <a:r>
              <a:rPr dirty="0"/>
              <a:t> </a:t>
            </a:r>
            <a:r>
              <a:rPr dirty="0" err="1"/>
              <a:t>gerçekten</a:t>
            </a:r>
            <a:r>
              <a:rPr dirty="0"/>
              <a:t> </a:t>
            </a:r>
            <a:r>
              <a:rPr dirty="0" err="1"/>
              <a:t>sağlıklı</a:t>
            </a:r>
            <a:r>
              <a:rPr dirty="0"/>
              <a:t> </a:t>
            </a:r>
            <a:r>
              <a:rPr dirty="0" err="1"/>
              <a:t>olma</a:t>
            </a:r>
            <a:r>
              <a:rPr dirty="0"/>
              <a:t> </a:t>
            </a:r>
            <a:r>
              <a:rPr dirty="0" err="1"/>
              <a:t>ihtimali</a:t>
            </a:r>
            <a:r>
              <a:rPr dirty="0"/>
              <a:t>.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lang="tr-TR" dirty="0" smtClean="0"/>
              <a:t>NPV</a:t>
            </a:r>
            <a:r>
              <a:rPr dirty="0" smtClean="0"/>
              <a:t>: </a:t>
            </a:r>
            <a:r>
              <a:rPr dirty="0"/>
              <a:t>TN / (TN + FN)</a:t>
            </a:r>
          </a:p>
          <a:p>
            <a:pPr marL="0" indent="0">
              <a:buNone/>
            </a:pPr>
            <a:r>
              <a:rPr dirty="0"/>
              <a:t>• NPV </a:t>
            </a:r>
            <a:r>
              <a:rPr dirty="0" err="1"/>
              <a:t>prevalans</a:t>
            </a:r>
            <a:r>
              <a:rPr dirty="0"/>
              <a:t> </a:t>
            </a:r>
            <a:r>
              <a:rPr dirty="0" err="1"/>
              <a:t>düştükçe</a:t>
            </a:r>
            <a:r>
              <a:rPr dirty="0"/>
              <a:t> </a:t>
            </a:r>
            <a:r>
              <a:rPr dirty="0" err="1"/>
              <a:t>artar</a:t>
            </a:r>
            <a:r>
              <a:rPr dirty="0"/>
              <a:t>.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017989"/>
              </p:ext>
            </p:extLst>
          </p:nvPr>
        </p:nvGraphicFramePr>
        <p:xfrm>
          <a:off x="1409700" y="4456723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858215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571993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9971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Sağlam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Pozitif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TP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FP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Negatif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FN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TN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66280"/>
                  </a:ext>
                </a:extLst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Örnek Hesaplama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416692"/>
            <a:ext cx="8229600" cy="2567354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dirty="0"/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Duyarlılık</a:t>
            </a:r>
            <a:r>
              <a:rPr dirty="0"/>
              <a:t> = 80 / (80 + 20) = 0.80</a:t>
            </a:r>
          </a:p>
          <a:p>
            <a:pPr marL="0" indent="0">
              <a:buNone/>
            </a:pPr>
            <a:r>
              <a:rPr dirty="0"/>
              <a:t>• </a:t>
            </a:r>
            <a:r>
              <a:rPr dirty="0" err="1"/>
              <a:t>Özgüllük</a:t>
            </a:r>
            <a:r>
              <a:rPr dirty="0"/>
              <a:t> = 90 / (90 + 10) = 0.90</a:t>
            </a:r>
          </a:p>
          <a:p>
            <a:pPr marL="0" indent="0">
              <a:buNone/>
            </a:pPr>
            <a:r>
              <a:rPr dirty="0"/>
              <a:t>• PPV = 80 / (80 + 10) = 0.89</a:t>
            </a:r>
          </a:p>
          <a:p>
            <a:pPr marL="0" indent="0">
              <a:buNone/>
            </a:pPr>
            <a:r>
              <a:rPr dirty="0"/>
              <a:t>• NPV = 90 / (90 + 20) = 0.82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92600013"/>
              </p:ext>
            </p:extLst>
          </p:nvPr>
        </p:nvGraphicFramePr>
        <p:xfrm>
          <a:off x="671146" y="1810238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858215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571993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9971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Sağlam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Pozitif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80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Negatif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20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90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66280"/>
                  </a:ext>
                </a:extLst>
              </a:tr>
            </a:tbl>
          </a:graphicData>
        </a:graphic>
      </p:graphicFrame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Vaka Analizi – Sığır Bruselloz Testi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0" y="3930162"/>
            <a:ext cx="8531469" cy="2734407"/>
          </a:xfrm>
        </p:spPr>
        <p:txBody>
          <a:bodyPr>
            <a:normAutofit fontScale="40000" lnSpcReduction="20000"/>
          </a:bodyPr>
          <a:lstStyle/>
          <a:p>
            <a:endParaRPr dirty="0"/>
          </a:p>
          <a:p>
            <a:pPr marL="0" indent="0">
              <a:buNone/>
            </a:pPr>
            <a:endParaRPr sz="5100" dirty="0"/>
          </a:p>
          <a:p>
            <a:pPr marL="0" indent="0">
              <a:buNone/>
            </a:pPr>
            <a:r>
              <a:rPr sz="5100" dirty="0"/>
              <a:t>• </a:t>
            </a:r>
            <a:r>
              <a:rPr sz="5100" dirty="0" err="1"/>
              <a:t>Duyarlılık</a:t>
            </a:r>
            <a:r>
              <a:rPr sz="5100" dirty="0"/>
              <a:t> = 40 / (40 + 10) = 0.80</a:t>
            </a:r>
          </a:p>
          <a:p>
            <a:pPr marL="0" indent="0">
              <a:buNone/>
            </a:pPr>
            <a:r>
              <a:rPr sz="5100" dirty="0"/>
              <a:t>• </a:t>
            </a:r>
            <a:r>
              <a:rPr sz="5100" dirty="0" err="1"/>
              <a:t>Özgüllük</a:t>
            </a:r>
            <a:r>
              <a:rPr sz="5100" dirty="0"/>
              <a:t> = 145 / (145 + 5) = 0.97</a:t>
            </a:r>
          </a:p>
          <a:p>
            <a:pPr marL="0" indent="0">
              <a:buNone/>
            </a:pPr>
            <a:r>
              <a:rPr sz="5100" dirty="0"/>
              <a:t>• PPV = 40 / (40 + 5) = 0.89</a:t>
            </a:r>
          </a:p>
          <a:p>
            <a:pPr marL="0" indent="0">
              <a:buNone/>
            </a:pPr>
            <a:r>
              <a:rPr sz="5100" dirty="0"/>
              <a:t>• NPV = 145 / (145 + 10) = 0.94</a:t>
            </a:r>
          </a:p>
          <a:p>
            <a:endParaRPr dirty="0"/>
          </a:p>
          <a:p>
            <a:pPr marL="0" indent="0">
              <a:buNone/>
            </a:pPr>
            <a:r>
              <a:rPr sz="6000" dirty="0" err="1"/>
              <a:t>Yorum</a:t>
            </a:r>
            <a:r>
              <a:rPr sz="6000" dirty="0"/>
              <a:t>: Test </a:t>
            </a:r>
            <a:r>
              <a:rPr sz="6000" dirty="0" err="1"/>
              <a:t>yüksek</a:t>
            </a:r>
            <a:r>
              <a:rPr sz="6000" dirty="0"/>
              <a:t> </a:t>
            </a:r>
            <a:r>
              <a:rPr sz="6000" dirty="0" err="1"/>
              <a:t>özgüllüğe</a:t>
            </a:r>
            <a:r>
              <a:rPr sz="6000" dirty="0"/>
              <a:t> </a:t>
            </a:r>
            <a:r>
              <a:rPr sz="6000" dirty="0" err="1"/>
              <a:t>sahip</a:t>
            </a:r>
            <a:r>
              <a:rPr sz="6000" dirty="0"/>
              <a:t> </a:t>
            </a:r>
            <a:r>
              <a:rPr sz="6000" dirty="0" err="1"/>
              <a:t>olduğu</a:t>
            </a:r>
            <a:r>
              <a:rPr sz="6000" dirty="0"/>
              <a:t> </a:t>
            </a:r>
            <a:r>
              <a:rPr sz="6000" dirty="0" err="1"/>
              <a:t>için</a:t>
            </a:r>
            <a:r>
              <a:rPr sz="6000" dirty="0"/>
              <a:t> </a:t>
            </a:r>
            <a:r>
              <a:rPr sz="6000" dirty="0" err="1"/>
              <a:t>doğrulama</a:t>
            </a:r>
            <a:r>
              <a:rPr sz="6000" dirty="0"/>
              <a:t> </a:t>
            </a:r>
            <a:r>
              <a:rPr sz="6000" dirty="0" err="1"/>
              <a:t>amacıyla</a:t>
            </a:r>
            <a:r>
              <a:rPr sz="6000" dirty="0"/>
              <a:t> </a:t>
            </a:r>
            <a:r>
              <a:rPr sz="6000" dirty="0" err="1"/>
              <a:t>idealdir</a:t>
            </a:r>
            <a:r>
              <a:rPr sz="6000" dirty="0"/>
              <a:t>.</a:t>
            </a:r>
          </a:p>
        </p:txBody>
      </p:sp>
      <p:graphicFrame>
        <p:nvGraphicFramePr>
          <p:cNvPr id="4" name="Tablo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1784845"/>
              </p:ext>
            </p:extLst>
          </p:nvPr>
        </p:nvGraphicFramePr>
        <p:xfrm>
          <a:off x="644769" y="2069716"/>
          <a:ext cx="6096000" cy="14833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32000">
                  <a:extLst>
                    <a:ext uri="{9D8B030D-6E8A-4147-A177-3AD203B41FA5}">
                      <a16:colId xmlns:a16="http://schemas.microsoft.com/office/drawing/2014/main" val="4085821502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457199371"/>
                    </a:ext>
                  </a:extLst>
                </a:gridCol>
                <a:gridCol w="2032000">
                  <a:extLst>
                    <a:ext uri="{9D8B030D-6E8A-4147-A177-3AD203B41FA5}">
                      <a16:colId xmlns:a16="http://schemas.microsoft.com/office/drawing/2014/main" val="5997193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endParaRPr lang="tr-TR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Gerçek</a:t>
                      </a:r>
                      <a:endParaRPr lang="tr-TR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4673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b="1" dirty="0" smtClean="0">
                          <a:solidFill>
                            <a:schemeClr val="bg1"/>
                          </a:solidFill>
                        </a:rPr>
                        <a:t>Test</a:t>
                      </a:r>
                      <a:endParaRPr lang="tr-TR" b="1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Hasta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Sağlam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714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Pozitif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40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5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28091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Negatif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10</a:t>
                      </a:r>
                      <a:endParaRPr lang="tr-TR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tr-TR" dirty="0" smtClean="0"/>
                        <a:t>145</a:t>
                      </a:r>
                      <a:endParaRPr lang="tr-TR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8966280"/>
                  </a:ext>
                </a:extLst>
              </a:tr>
            </a:tbl>
          </a:graphicData>
        </a:graphic>
      </p:graphicFrame>
      <p:sp>
        <p:nvSpPr>
          <p:cNvPr id="5" name="Metin kutusu 4"/>
          <p:cNvSpPr txBox="1"/>
          <p:nvPr/>
        </p:nvSpPr>
        <p:spPr>
          <a:xfrm>
            <a:off x="764931" y="1358351"/>
            <a:ext cx="67173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tr-TR" dirty="0"/>
              <a:t>Bir sürüde </a:t>
            </a:r>
            <a:r>
              <a:rPr lang="tr-TR" dirty="0" err="1"/>
              <a:t>bruselloz</a:t>
            </a:r>
            <a:r>
              <a:rPr lang="tr-TR" dirty="0"/>
              <a:t> taramasında aşağıdaki test sonuçları elde edilsin:</a:t>
            </a:r>
            <a:endParaRPr lang="tr-TR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Genel Değerlendirme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Duyarlılık tarama testleri için önemlidir.</a:t>
            </a:r>
          </a:p>
          <a:p>
            <a:r>
              <a:t>• Özgüllük doğrulama testlerinde önemlidir.</a:t>
            </a:r>
          </a:p>
          <a:p>
            <a:r>
              <a:t>• PPV/NPV sürüdeki hastalık prevalansı değiştikçe etkilenir.</a:t>
            </a:r>
          </a:p>
          <a:p>
            <a:r>
              <a:t>• Veteriner hekimlikte test seçiminde klinik tablo, prevalans ve ekonomik faktörler dikkate alınmalıdır.</a:t>
            </a:r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Prof. Dr. İ. Safa GÜRCAN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531</Words>
  <Application>Microsoft Office PowerPoint</Application>
  <PresentationFormat>Ekran Gösterisi (4:3)</PresentationFormat>
  <Paragraphs>129</Paragraphs>
  <Slides>10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2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Veteriner Hekimlikte Tanı Testleri</vt:lpstr>
      <vt:lpstr>Tanı Testlerine Giriş</vt:lpstr>
      <vt:lpstr>2x2 Kontenjans Tablosu</vt:lpstr>
      <vt:lpstr>Duyarlılık (Sensitivity)</vt:lpstr>
      <vt:lpstr>Özgüllük (Specificity)</vt:lpstr>
      <vt:lpstr>Pozitif Öngörü Değeri (PPV)</vt:lpstr>
      <vt:lpstr>Negatif Öngörü Değeri (NPV)</vt:lpstr>
      <vt:lpstr>Örnek Hesaplama</vt:lpstr>
      <vt:lpstr>Vaka Analizi – Sığır Bruselloz Testi</vt:lpstr>
      <vt:lpstr>Genel Değerlendirme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Veteriner Hekimlikte Tanı Testleri</dc:title>
  <dc:subject/>
  <dc:creator>Safa GÜRCAN</dc:creator>
  <cp:keywords/>
  <dc:description>generated using python-pptx</dc:description>
  <cp:lastModifiedBy>Safa Gürcan</cp:lastModifiedBy>
  <cp:revision>6</cp:revision>
  <dcterms:created xsi:type="dcterms:W3CDTF">2013-01-27T09:14:16Z</dcterms:created>
  <dcterms:modified xsi:type="dcterms:W3CDTF">2025-11-17T07:38:17Z</dcterms:modified>
  <cp:category/>
</cp:coreProperties>
</file>