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2635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67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00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681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869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136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091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749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2195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656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0036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99095-1A0E-47E3-97DB-131784F7ED0F}" type="datetimeFigureOut">
              <a:rPr lang="tr-TR" smtClean="0"/>
              <a:t>14.10.2026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CEACD-A5ED-44FA-92A1-9C621FCC55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37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İstatistik Hesaplamalar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 err="1" smtClean="0"/>
              <a:t>Brusellozis</a:t>
            </a:r>
            <a:r>
              <a:rPr lang="tr-TR" sz="4400" dirty="0" smtClean="0"/>
              <a:t> 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1500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b="1" dirty="0" err="1"/>
              <a:t>Brusellozis</a:t>
            </a:r>
            <a:r>
              <a:rPr lang="tr-TR" b="1" dirty="0"/>
              <a:t> neden önemlidir?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692524"/>
            <a:ext cx="10515600" cy="2692936"/>
          </a:xfrm>
        </p:spPr>
        <p:txBody>
          <a:bodyPr/>
          <a:lstStyle/>
          <a:p>
            <a:r>
              <a:rPr lang="tr-TR" dirty="0" err="1"/>
              <a:t>Brusellozis</a:t>
            </a:r>
            <a:r>
              <a:rPr lang="tr-TR" dirty="0"/>
              <a:t>, </a:t>
            </a:r>
            <a:r>
              <a:rPr lang="tr-TR" i="1" dirty="0" err="1"/>
              <a:t>Brucella</a:t>
            </a:r>
            <a:r>
              <a:rPr lang="tr-TR" dirty="0"/>
              <a:t> türlerinin neden olduğu, başta sığır, koyun ve keçiler olmak üzere birçok hayvan türünü etkileyen </a:t>
            </a:r>
            <a:r>
              <a:rPr lang="tr-TR" b="1" dirty="0"/>
              <a:t>bulaşıcı ve </a:t>
            </a:r>
            <a:r>
              <a:rPr lang="tr-TR" b="1" dirty="0" err="1"/>
              <a:t>zoonotik</a:t>
            </a:r>
            <a:r>
              <a:rPr lang="tr-TR" dirty="0"/>
              <a:t> bir hastalıktır.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001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/>
              <a:t>Veteriner hekimlik açısından öneminin başlıca </a:t>
            </a:r>
            <a:r>
              <a:rPr lang="tr-TR" dirty="0" smtClean="0"/>
              <a:t>nedenleri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Hayvanlarda </a:t>
            </a:r>
            <a:r>
              <a:rPr lang="tr-TR" b="1" dirty="0" err="1"/>
              <a:t>abortus</a:t>
            </a:r>
            <a:r>
              <a:rPr lang="tr-TR" b="1" dirty="0"/>
              <a:t> (yavru atma)</a:t>
            </a:r>
            <a:r>
              <a:rPr lang="tr-TR" dirty="0"/>
              <a:t> ve </a:t>
            </a:r>
            <a:r>
              <a:rPr lang="tr-TR" dirty="0" err="1"/>
              <a:t>infertiliteye</a:t>
            </a:r>
            <a:r>
              <a:rPr lang="tr-TR" dirty="0"/>
              <a:t> neden olabilir. </a:t>
            </a:r>
          </a:p>
          <a:p>
            <a:r>
              <a:rPr lang="tr-TR" dirty="0" smtClean="0"/>
              <a:t>Sürüde </a:t>
            </a:r>
            <a:r>
              <a:rPr lang="tr-TR" dirty="0"/>
              <a:t>döl veriminde ciddi kayıplara yol açabilir. </a:t>
            </a:r>
          </a:p>
          <a:p>
            <a:r>
              <a:rPr lang="tr-TR" dirty="0" smtClean="0"/>
              <a:t>Süt </a:t>
            </a:r>
            <a:r>
              <a:rPr lang="tr-TR" dirty="0"/>
              <a:t>ve süt ürünleri aracılığıyla insanlara bulaşabilir. </a:t>
            </a:r>
          </a:p>
          <a:p>
            <a:r>
              <a:rPr lang="tr-TR" dirty="0" smtClean="0"/>
              <a:t>Veteriner </a:t>
            </a:r>
            <a:r>
              <a:rPr lang="tr-TR" dirty="0"/>
              <a:t>hekimler, hayvan yetiştiricileri, mezbaha çalışanları ve laboratuvar personeli risk altındadır. </a:t>
            </a:r>
          </a:p>
          <a:p>
            <a:r>
              <a:rPr lang="tr-TR" dirty="0" smtClean="0"/>
              <a:t>Hastalığın </a:t>
            </a:r>
            <a:r>
              <a:rPr lang="tr-TR" dirty="0"/>
              <a:t>kontrolünde </a:t>
            </a:r>
            <a:r>
              <a:rPr lang="tr-TR" b="1" dirty="0"/>
              <a:t>erken tanı, </a:t>
            </a:r>
            <a:r>
              <a:rPr lang="tr-TR" b="1" dirty="0" err="1"/>
              <a:t>sürveyans</a:t>
            </a:r>
            <a:r>
              <a:rPr lang="tr-TR" b="1" dirty="0"/>
              <a:t>, karantina ve </a:t>
            </a:r>
            <a:r>
              <a:rPr lang="tr-TR" b="1" dirty="0" err="1"/>
              <a:t>enfekte</a:t>
            </a:r>
            <a:r>
              <a:rPr lang="tr-TR" b="1" dirty="0"/>
              <a:t> hayvanların belirlenmesi</a:t>
            </a:r>
            <a:r>
              <a:rPr lang="tr-TR" dirty="0"/>
              <a:t> önemlidir. </a:t>
            </a:r>
          </a:p>
          <a:p>
            <a:r>
              <a:rPr lang="tr-TR" dirty="0" smtClean="0"/>
              <a:t>Tanıda </a:t>
            </a:r>
            <a:r>
              <a:rPr lang="tr-TR" dirty="0"/>
              <a:t>kullanılan testlerin doğru yorumlanması, yanlış pozitif ve yanlış negatif sonuçların oluşturabileceği ekonomik ve epidemiyolojik sorunların önlenmesi açısından önemlidir.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657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b="1" dirty="0" smtClean="0"/>
              <a:t>Semptomlar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Ateş ve Titreme: Genellikle dalgalı bir seyir izleyen, akşamları yükselen ateş ve üşüme/titreme.</a:t>
            </a:r>
          </a:p>
          <a:p>
            <a:r>
              <a:rPr lang="tr-TR" dirty="0"/>
              <a:t>Ağrılar: Bel, diz, kalça ve sırt bölgesinde yoğun eklem ve kas ağrıları.</a:t>
            </a:r>
          </a:p>
          <a:p>
            <a:r>
              <a:rPr lang="tr-TR" dirty="0"/>
              <a:t>Halsizlik: Aşırı yorgunluk, bitkinlik ve genel bir tükenmişlik hali.</a:t>
            </a:r>
          </a:p>
          <a:p>
            <a:r>
              <a:rPr lang="tr-TR" dirty="0"/>
              <a:t>Sindirim ve Kilo Problemleri: İştahsızlık, kilo kaybı ve mide rahatsızlıkları.</a:t>
            </a:r>
          </a:p>
          <a:p>
            <a:r>
              <a:rPr lang="tr-TR" dirty="0"/>
              <a:t>Diğer Bulgular: Baş ağrısı, lenf düğümlerinde veya karaciğer/dalakta büyüme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1904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/>
              <a:t>Hastalık zamanında tedavi edilmezse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Tekrarlayan ateş atakları</a:t>
            </a:r>
          </a:p>
          <a:p>
            <a:r>
              <a:rPr lang="tr-TR" dirty="0"/>
              <a:t>Eklem iltihabı (</a:t>
            </a:r>
            <a:r>
              <a:rPr lang="tr-TR" dirty="0" err="1"/>
              <a:t>artrit</a:t>
            </a:r>
            <a:r>
              <a:rPr lang="tr-TR" dirty="0"/>
              <a:t>) ve omurga </a:t>
            </a:r>
            <a:r>
              <a:rPr lang="tr-TR" dirty="0" err="1"/>
              <a:t>artriti</a:t>
            </a:r>
            <a:endParaRPr lang="tr-TR" dirty="0"/>
          </a:p>
          <a:p>
            <a:r>
              <a:rPr lang="tr-TR" dirty="0"/>
              <a:t>Kalp zarı iltihabı (</a:t>
            </a:r>
            <a:r>
              <a:rPr lang="tr-TR" dirty="0" err="1"/>
              <a:t>endokardit</a:t>
            </a:r>
            <a:r>
              <a:rPr lang="tr-TR" dirty="0"/>
              <a:t>) veya sinir sistemi enfeksiyonları</a:t>
            </a:r>
          </a:p>
          <a:p>
            <a:r>
              <a:rPr lang="tr-TR" dirty="0"/>
              <a:t>Kronik yorgunluk ve depresif ruh hali </a:t>
            </a:r>
          </a:p>
        </p:txBody>
      </p:sp>
    </p:spTree>
    <p:extLst>
      <p:ext uri="{BB962C8B-B14F-4D97-AF65-F5344CB8AC3E}">
        <p14:creationId xmlns:p14="http://schemas.microsoft.com/office/powerpoint/2010/main" val="5988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b="1" dirty="0" err="1"/>
              <a:t>Bruselloziste</a:t>
            </a:r>
            <a:r>
              <a:rPr lang="tr-TR" b="1" dirty="0"/>
              <a:t> tanı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1. Bakteriyolojik tanı</a:t>
            </a:r>
            <a:endParaRPr lang="tr-TR" dirty="0"/>
          </a:p>
          <a:p>
            <a:pPr lvl="0"/>
            <a:r>
              <a:rPr lang="tr-TR" dirty="0"/>
              <a:t>Etkenin izolasyonu ve </a:t>
            </a:r>
            <a:r>
              <a:rPr lang="tr-TR" dirty="0" err="1"/>
              <a:t>identifikasyonu</a:t>
            </a:r>
            <a:r>
              <a:rPr lang="tr-TR" dirty="0"/>
              <a:t> </a:t>
            </a:r>
          </a:p>
          <a:p>
            <a:pPr lvl="0"/>
            <a:r>
              <a:rPr lang="tr-TR" dirty="0"/>
              <a:t>Kesin tanı açısından önemli olmakla birlikte laboratuvar koşulları ve </a:t>
            </a:r>
            <a:r>
              <a:rPr lang="tr-TR" dirty="0" err="1"/>
              <a:t>biyogüvenlik</a:t>
            </a:r>
            <a:r>
              <a:rPr lang="tr-TR" dirty="0"/>
              <a:t> gerektirir.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636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b="1" dirty="0" err="1"/>
              <a:t>Bruselloziste</a:t>
            </a:r>
            <a:r>
              <a:rPr lang="tr-TR" b="1" dirty="0"/>
              <a:t> tanı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2. </a:t>
            </a:r>
            <a:r>
              <a:rPr lang="tr-TR" b="1" dirty="0" err="1"/>
              <a:t>Serolojik</a:t>
            </a:r>
            <a:r>
              <a:rPr lang="tr-TR" b="1" dirty="0"/>
              <a:t> testler</a:t>
            </a:r>
            <a:endParaRPr lang="tr-TR" dirty="0"/>
          </a:p>
          <a:p>
            <a:pPr lvl="0"/>
            <a:r>
              <a:rPr lang="tr-TR" dirty="0" err="1"/>
              <a:t>Rose</a:t>
            </a:r>
            <a:r>
              <a:rPr lang="tr-TR" dirty="0"/>
              <a:t> </a:t>
            </a:r>
            <a:r>
              <a:rPr lang="tr-TR" dirty="0" err="1"/>
              <a:t>Bengal</a:t>
            </a:r>
            <a:r>
              <a:rPr lang="tr-TR" dirty="0"/>
              <a:t> Testi (RBT) </a:t>
            </a:r>
          </a:p>
          <a:p>
            <a:pPr lvl="0"/>
            <a:r>
              <a:rPr lang="tr-TR" dirty="0"/>
              <a:t>Serum aglütinasyon testleri </a:t>
            </a:r>
          </a:p>
          <a:p>
            <a:pPr lvl="0"/>
            <a:r>
              <a:rPr lang="tr-TR" dirty="0"/>
              <a:t>ELISA gibi yöntemler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421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b="1" dirty="0" err="1"/>
              <a:t>Bruselloziste</a:t>
            </a:r>
            <a:r>
              <a:rPr lang="tr-TR" b="1" dirty="0"/>
              <a:t> tanı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3. Moleküler yöntemler</a:t>
            </a:r>
            <a:endParaRPr lang="tr-TR" dirty="0"/>
          </a:p>
          <a:p>
            <a:r>
              <a:rPr lang="tr-TR" dirty="0"/>
              <a:t>PCR ve ilgili moleküler yöntemler</a:t>
            </a:r>
          </a:p>
          <a:p>
            <a:endParaRPr lang="tr-TR" dirty="0" smtClean="0"/>
          </a:p>
          <a:p>
            <a:r>
              <a:rPr lang="tr-TR" dirty="0"/>
              <a:t>Bir tanı testinin pozitif olması, hayvanın kesin olarak hasta olduğu anlamına gelmez; negatif olması da her zaman hastalığın kesin olarak bulunmadığı anlamına gelmez. Bu nedenle duyarlılık, özgüllük, yalancı pozitif ve yalancı negatif sonuçlar önemlidir.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270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Örnek Soru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Bir veteriner hekim, </a:t>
            </a:r>
            <a:r>
              <a:rPr lang="tr-TR" b="1" dirty="0"/>
              <a:t>500 baş sığırlık</a:t>
            </a:r>
            <a:r>
              <a:rPr lang="tr-TR" dirty="0"/>
              <a:t> bir işletmede </a:t>
            </a:r>
            <a:r>
              <a:rPr lang="tr-TR" dirty="0" err="1"/>
              <a:t>Brusellozis</a:t>
            </a:r>
            <a:r>
              <a:rPr lang="tr-TR" dirty="0"/>
              <a:t> açısından epidemiyolojik değerlendirme yapmaktadır.</a:t>
            </a:r>
          </a:p>
          <a:p>
            <a:r>
              <a:rPr lang="tr-TR" dirty="0"/>
              <a:t>İşletmede yılın başında yapılan incelemede 40 hayvanın </a:t>
            </a:r>
            <a:r>
              <a:rPr lang="tr-TR" dirty="0" err="1"/>
              <a:t>Brusella</a:t>
            </a:r>
            <a:r>
              <a:rPr lang="tr-TR" dirty="0"/>
              <a:t> açısından </a:t>
            </a:r>
            <a:r>
              <a:rPr lang="tr-TR" dirty="0" err="1"/>
              <a:t>enfekte</a:t>
            </a:r>
            <a:r>
              <a:rPr lang="tr-TR" dirty="0"/>
              <a:t> olduğu belirlenmiştir. Bir yıl boyunca sürü takip edilmiş ve bu süre içerisinde 30 yeni </a:t>
            </a:r>
            <a:r>
              <a:rPr lang="tr-TR" dirty="0" err="1"/>
              <a:t>Brusella</a:t>
            </a:r>
            <a:r>
              <a:rPr lang="tr-TR" dirty="0"/>
              <a:t> vakası ortaya çıkmıştır. Yıl içerisinde </a:t>
            </a:r>
            <a:r>
              <a:rPr lang="tr-TR" dirty="0" err="1"/>
              <a:t>Brusellozis</a:t>
            </a:r>
            <a:r>
              <a:rPr lang="tr-TR" dirty="0"/>
              <a:t> nedeniyle 5 hayvan ölmüştür.</a:t>
            </a:r>
          </a:p>
          <a:p>
            <a:endParaRPr lang="tr-TR" dirty="0" smtClean="0"/>
          </a:p>
          <a:p>
            <a:r>
              <a:rPr lang="tr-TR" dirty="0"/>
              <a:t>Ayrıca yıl sonunda 2 × 2 referans tanı testi ile karşılaştırılmak üzere kullanılan </a:t>
            </a:r>
            <a:r>
              <a:rPr lang="tr-TR" dirty="0" err="1"/>
              <a:t>serolojik</a:t>
            </a:r>
            <a:r>
              <a:rPr lang="tr-TR" dirty="0"/>
              <a:t> testin sonuçları aşağıdaki gibi bulunmuştur: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072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Örnek Soru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063855"/>
              </p:ext>
            </p:extLst>
          </p:nvPr>
        </p:nvGraphicFramePr>
        <p:xfrm>
          <a:off x="1924792" y="1989115"/>
          <a:ext cx="9006445" cy="3394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7653">
                  <a:extLst>
                    <a:ext uri="{9D8B030D-6E8A-4147-A177-3AD203B41FA5}">
                      <a16:colId xmlns:a16="http://schemas.microsoft.com/office/drawing/2014/main" val="993265694"/>
                    </a:ext>
                  </a:extLst>
                </a:gridCol>
                <a:gridCol w="2607653">
                  <a:extLst>
                    <a:ext uri="{9D8B030D-6E8A-4147-A177-3AD203B41FA5}">
                      <a16:colId xmlns:a16="http://schemas.microsoft.com/office/drawing/2014/main" val="2192418111"/>
                    </a:ext>
                  </a:extLst>
                </a:gridCol>
                <a:gridCol w="2607653">
                  <a:extLst>
                    <a:ext uri="{9D8B030D-6E8A-4147-A177-3AD203B41FA5}">
                      <a16:colId xmlns:a16="http://schemas.microsoft.com/office/drawing/2014/main" val="3764150544"/>
                    </a:ext>
                  </a:extLst>
                </a:gridCol>
                <a:gridCol w="1183486">
                  <a:extLst>
                    <a:ext uri="{9D8B030D-6E8A-4147-A177-3AD203B41FA5}">
                      <a16:colId xmlns:a16="http://schemas.microsoft.com/office/drawing/2014/main" val="1414173972"/>
                    </a:ext>
                  </a:extLst>
                </a:gridCol>
              </a:tblGrid>
              <a:tr h="919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Referans teste göre hasta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Referans teste göre sağlıklı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Toplam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890988"/>
                  </a:ext>
                </a:extLst>
              </a:tr>
              <a:tr h="919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 err="1">
                          <a:effectLst/>
                        </a:rPr>
                        <a:t>Serolojik</a:t>
                      </a:r>
                      <a:r>
                        <a:rPr lang="tr-TR" sz="2800" dirty="0">
                          <a:effectLst/>
                        </a:rPr>
                        <a:t> test pozitif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54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36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90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97675122"/>
                  </a:ext>
                </a:extLst>
              </a:tr>
              <a:tr h="919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 err="1">
                          <a:effectLst/>
                        </a:rPr>
                        <a:t>Serolojik</a:t>
                      </a:r>
                      <a:r>
                        <a:rPr lang="tr-TR" sz="2800" dirty="0">
                          <a:effectLst/>
                        </a:rPr>
                        <a:t> test negatif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6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404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>
                          <a:effectLst/>
                        </a:rPr>
                        <a:t>410</a:t>
                      </a:r>
                      <a:endParaRPr lang="tr-T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6044833"/>
                  </a:ext>
                </a:extLst>
              </a:tr>
              <a:tr h="597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Toplam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>
                          <a:effectLst/>
                        </a:rPr>
                        <a:t>60</a:t>
                      </a:r>
                      <a:endParaRPr lang="tr-TR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440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500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84894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6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Örnek Soru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/>
              <a:t>1.</a:t>
            </a:r>
            <a:r>
              <a:rPr lang="tr-TR" dirty="0"/>
              <a:t> Yıl başındaki </a:t>
            </a:r>
            <a:r>
              <a:rPr lang="tr-TR" dirty="0" err="1"/>
              <a:t>Brusellozis</a:t>
            </a:r>
            <a:r>
              <a:rPr lang="tr-TR" dirty="0"/>
              <a:t> </a:t>
            </a:r>
            <a:r>
              <a:rPr lang="tr-TR" dirty="0" err="1"/>
              <a:t>prevalansını</a:t>
            </a:r>
            <a:r>
              <a:rPr lang="tr-TR" dirty="0"/>
              <a:t> hesaplayınız.</a:t>
            </a:r>
          </a:p>
          <a:p>
            <a:r>
              <a:rPr lang="tr-TR" b="1" dirty="0"/>
              <a:t>2.</a:t>
            </a:r>
            <a:r>
              <a:rPr lang="tr-TR" dirty="0"/>
              <a:t> Bir yıllık süreçte yeni </a:t>
            </a:r>
            <a:r>
              <a:rPr lang="tr-TR" dirty="0" err="1"/>
              <a:t>Brusellozis</a:t>
            </a:r>
            <a:r>
              <a:rPr lang="tr-TR" dirty="0"/>
              <a:t> vakalarının </a:t>
            </a:r>
            <a:r>
              <a:rPr lang="tr-TR" dirty="0" err="1"/>
              <a:t>insidansını</a:t>
            </a:r>
            <a:r>
              <a:rPr lang="tr-TR" dirty="0"/>
              <a:t> hesaplayınız.</a:t>
            </a:r>
          </a:p>
          <a:p>
            <a:r>
              <a:rPr lang="tr-TR" b="1" dirty="0"/>
              <a:t>3.</a:t>
            </a:r>
            <a:r>
              <a:rPr lang="tr-TR" dirty="0"/>
              <a:t> Hastalığın </a:t>
            </a:r>
            <a:r>
              <a:rPr lang="tr-TR" dirty="0" err="1"/>
              <a:t>morbidite</a:t>
            </a:r>
            <a:r>
              <a:rPr lang="tr-TR" dirty="0"/>
              <a:t> oranını hesaplayınız.</a:t>
            </a:r>
          </a:p>
          <a:p>
            <a:r>
              <a:rPr lang="tr-TR" b="1" dirty="0"/>
              <a:t>4.</a:t>
            </a:r>
            <a:r>
              <a:rPr lang="tr-TR" dirty="0"/>
              <a:t> </a:t>
            </a:r>
            <a:r>
              <a:rPr lang="tr-TR" dirty="0" err="1"/>
              <a:t>Brusellozis</a:t>
            </a:r>
            <a:r>
              <a:rPr lang="tr-TR" dirty="0"/>
              <a:t> nedeniyle meydana gelen </a:t>
            </a:r>
            <a:r>
              <a:rPr lang="tr-TR" dirty="0" err="1"/>
              <a:t>mortalite</a:t>
            </a:r>
            <a:r>
              <a:rPr lang="tr-TR" dirty="0"/>
              <a:t> oranını hesaplayınız.</a:t>
            </a:r>
          </a:p>
          <a:p>
            <a:r>
              <a:rPr lang="tr-TR" b="1" dirty="0"/>
              <a:t>5.</a:t>
            </a:r>
            <a:r>
              <a:rPr lang="tr-TR" dirty="0"/>
              <a:t> </a:t>
            </a:r>
            <a:r>
              <a:rPr lang="tr-TR" dirty="0" err="1"/>
              <a:t>Brusellozis</a:t>
            </a:r>
            <a:r>
              <a:rPr lang="tr-TR" dirty="0"/>
              <a:t> </a:t>
            </a:r>
            <a:r>
              <a:rPr lang="tr-TR" dirty="0" err="1"/>
              <a:t>letalitesini</a:t>
            </a:r>
            <a:r>
              <a:rPr lang="tr-TR" dirty="0"/>
              <a:t> hesaplayınız.</a:t>
            </a:r>
          </a:p>
          <a:p>
            <a:r>
              <a:rPr lang="tr-TR" b="1" dirty="0"/>
              <a:t>6.</a:t>
            </a:r>
            <a:r>
              <a:rPr lang="tr-TR" dirty="0"/>
              <a:t> </a:t>
            </a:r>
            <a:r>
              <a:rPr lang="tr-TR" dirty="0" err="1"/>
              <a:t>Serolojik</a:t>
            </a:r>
            <a:r>
              <a:rPr lang="tr-TR" dirty="0"/>
              <a:t> testin duyarlılığını hesaplayınız.</a:t>
            </a:r>
          </a:p>
          <a:p>
            <a:r>
              <a:rPr lang="tr-TR" b="1" dirty="0"/>
              <a:t>7.</a:t>
            </a:r>
            <a:r>
              <a:rPr lang="tr-TR" dirty="0"/>
              <a:t> </a:t>
            </a:r>
            <a:r>
              <a:rPr lang="tr-TR" dirty="0" err="1"/>
              <a:t>Serolojik</a:t>
            </a:r>
            <a:r>
              <a:rPr lang="tr-TR" dirty="0"/>
              <a:t> testin özgüllüğünü hesaplayınız.</a:t>
            </a:r>
          </a:p>
          <a:p>
            <a:r>
              <a:rPr lang="tr-TR" b="1" dirty="0"/>
              <a:t>8.</a:t>
            </a:r>
            <a:r>
              <a:rPr lang="tr-TR" dirty="0"/>
              <a:t> Yalancı pozitif oranını hesaplayınız.</a:t>
            </a:r>
          </a:p>
          <a:p>
            <a:r>
              <a:rPr lang="tr-TR" b="1" dirty="0"/>
              <a:t>9.</a:t>
            </a:r>
            <a:r>
              <a:rPr lang="tr-TR" dirty="0"/>
              <a:t> Yalancı negatif oranını hesaplayınız.</a:t>
            </a:r>
          </a:p>
          <a:p>
            <a:r>
              <a:rPr lang="tr-TR" b="1" dirty="0"/>
              <a:t>10.</a:t>
            </a:r>
            <a:r>
              <a:rPr lang="tr-TR" dirty="0"/>
              <a:t> Elde edilen bütün sonuçları veteriner hekimlik açısından yorumlayınız.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433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1- </a:t>
            </a:r>
            <a:r>
              <a:rPr lang="tr-TR" dirty="0" err="1" smtClean="0"/>
              <a:t>Prevelans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Yıl başında:</a:t>
            </a:r>
          </a:p>
          <a:p>
            <a:pPr lvl="0"/>
            <a:r>
              <a:rPr lang="tr-TR" dirty="0"/>
              <a:t>Toplam hayvan = 500 </a:t>
            </a:r>
          </a:p>
          <a:p>
            <a:pPr lvl="0"/>
            <a:r>
              <a:rPr lang="tr-TR" dirty="0"/>
              <a:t>Mevcut hasta = 40</a:t>
            </a:r>
          </a:p>
          <a:p>
            <a:pPr lvl="0"/>
            <a:r>
              <a:rPr lang="tr-TR" dirty="0"/>
              <a:t>40/500*100=%8</a:t>
            </a:r>
          </a:p>
          <a:p>
            <a:r>
              <a:rPr lang="tr-TR" b="1" dirty="0"/>
              <a:t>Yorum:</a:t>
            </a:r>
            <a:r>
              <a:rPr lang="tr-TR" dirty="0"/>
              <a:t> Yıl başında sürünün %8'inde </a:t>
            </a:r>
            <a:r>
              <a:rPr lang="tr-TR" dirty="0" err="1"/>
              <a:t>Brusella</a:t>
            </a:r>
            <a:r>
              <a:rPr lang="tr-TR" dirty="0"/>
              <a:t> enfeksiyonu bulunmaktadır.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1405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2- </a:t>
            </a:r>
            <a:r>
              <a:rPr lang="tr-TR" dirty="0" err="1" smtClean="0"/>
              <a:t>İnsidans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Bir yıl içerisinde 30 yeni vaka ortaya çıkmıştır.</a:t>
            </a:r>
          </a:p>
          <a:p>
            <a:r>
              <a:rPr lang="tr-TR" dirty="0"/>
              <a:t>Ancak burada önemli bir epidemiyolojik ayrıntı vardır:</a:t>
            </a:r>
          </a:p>
          <a:p>
            <a:r>
              <a:rPr lang="tr-TR" dirty="0"/>
              <a:t>Yıl başında hasta olan 40 hayvan yeni vaka oluşumu açısından </a:t>
            </a:r>
            <a:r>
              <a:rPr lang="tr-TR" b="1" dirty="0"/>
              <a:t>risk altında değildir</a:t>
            </a:r>
            <a:r>
              <a:rPr lang="tr-TR" dirty="0"/>
              <a:t>.</a:t>
            </a:r>
          </a:p>
          <a:p>
            <a:r>
              <a:rPr lang="tr-TR" dirty="0"/>
              <a:t>Dolayısıyla risk altındaki popülasyon: 500-40=460</a:t>
            </a:r>
          </a:p>
          <a:p>
            <a:r>
              <a:rPr lang="tr-TR" dirty="0"/>
              <a:t>30/460 * 100=%6,52</a:t>
            </a:r>
          </a:p>
          <a:p>
            <a:r>
              <a:rPr lang="tr-TR" b="1" dirty="0"/>
              <a:t>Yorum:</a:t>
            </a:r>
            <a:r>
              <a:rPr lang="tr-TR" dirty="0"/>
              <a:t> Yıl başında hastalığı olmayan ve risk altında bulunan hayvanların yaklaşık %6,5'inde bir yıl içerisinde yeni </a:t>
            </a:r>
            <a:r>
              <a:rPr lang="tr-TR" dirty="0" err="1"/>
              <a:t>Brusella</a:t>
            </a:r>
            <a:r>
              <a:rPr lang="tr-TR" dirty="0"/>
              <a:t> vakası ortaya çıkmıştır. </a:t>
            </a:r>
            <a:endParaRPr lang="tr-TR" dirty="0" smtClean="0"/>
          </a:p>
          <a:p>
            <a:r>
              <a:rPr lang="tr-TR" b="1" dirty="0"/>
              <a:t>Yorum: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İzlem dönemi boyunca sürünün yaklaşık %</a:t>
            </a:r>
            <a:r>
              <a:rPr lang="tr-TR" dirty="0" smtClean="0">
                <a:solidFill>
                  <a:srgbClr val="FF0000"/>
                </a:solidFill>
              </a:rPr>
              <a:t>14'ü (70/500) </a:t>
            </a:r>
            <a:r>
              <a:rPr lang="tr-TR" dirty="0" err="1">
                <a:solidFill>
                  <a:srgbClr val="FF0000"/>
                </a:solidFill>
              </a:rPr>
              <a:t>Brusella</a:t>
            </a:r>
            <a:r>
              <a:rPr lang="tr-TR" dirty="0">
                <a:solidFill>
                  <a:srgbClr val="FF0000"/>
                </a:solidFill>
              </a:rPr>
              <a:t> enfeksiyonu ile ilişkilendirilmiştir</a:t>
            </a:r>
            <a:r>
              <a:rPr lang="tr-TR" dirty="0" smtClean="0">
                <a:solidFill>
                  <a:srgbClr val="FF0000"/>
                </a:solidFill>
              </a:rPr>
              <a:t>. </a:t>
            </a:r>
            <a:endParaRPr lang="tr-TR" dirty="0">
              <a:solidFill>
                <a:srgbClr val="FF0000"/>
              </a:solidFill>
            </a:endParaRP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597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3- </a:t>
            </a:r>
            <a:r>
              <a:rPr lang="tr-TR" dirty="0" err="1" smtClean="0"/>
              <a:t>Morbidite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Yıl </a:t>
            </a:r>
            <a:r>
              <a:rPr lang="tr-TR" dirty="0"/>
              <a:t>boyunca hastalığa yakalanan toplam hayvan sayısı: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	40+30=70  			70/500*100</a:t>
            </a:r>
            <a:r>
              <a:rPr lang="tr-TR" dirty="0"/>
              <a:t>=%14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4119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4- </a:t>
            </a:r>
            <a:r>
              <a:rPr lang="tr-TR" dirty="0" err="1" smtClean="0"/>
              <a:t>Mortalite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Brusellozis</a:t>
            </a:r>
            <a:r>
              <a:rPr lang="tr-TR" dirty="0"/>
              <a:t> nedeniyle 5 hayvan ölmüştür.</a:t>
            </a:r>
          </a:p>
          <a:p>
            <a:r>
              <a:rPr lang="tr-TR" dirty="0" err="1"/>
              <a:t>Mortalite</a:t>
            </a:r>
            <a:r>
              <a:rPr lang="tr-TR" dirty="0"/>
              <a:t>=5/500 × 100=%1  </a:t>
            </a:r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b="1" dirty="0"/>
              <a:t>Yorum:</a:t>
            </a:r>
            <a:r>
              <a:rPr lang="tr-TR" dirty="0"/>
              <a:t> Sürüdeki her 100 hayvandan 1'i </a:t>
            </a:r>
            <a:r>
              <a:rPr lang="tr-TR" dirty="0" err="1"/>
              <a:t>Brusellozis</a:t>
            </a:r>
            <a:r>
              <a:rPr lang="tr-TR" dirty="0"/>
              <a:t> nedeniyle ölmüştür.</a:t>
            </a:r>
          </a:p>
        </p:txBody>
      </p:sp>
    </p:spTree>
    <p:extLst>
      <p:ext uri="{BB962C8B-B14F-4D97-AF65-F5344CB8AC3E}">
        <p14:creationId xmlns:p14="http://schemas.microsoft.com/office/powerpoint/2010/main" val="1909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5- </a:t>
            </a:r>
            <a:r>
              <a:rPr lang="tr-TR" dirty="0" err="1" smtClean="0"/>
              <a:t>Letalite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Hastalığa yakalanan toplam hayvan: </a:t>
            </a:r>
            <a:endParaRPr lang="tr-TR" dirty="0" smtClean="0"/>
          </a:p>
          <a:p>
            <a:r>
              <a:rPr lang="tr-TR" dirty="0" smtClean="0"/>
              <a:t>70 </a:t>
            </a:r>
            <a:r>
              <a:rPr lang="tr-TR" dirty="0"/>
              <a:t>Hastalık nedeniyle ölen </a:t>
            </a:r>
            <a:r>
              <a:rPr lang="tr-TR" dirty="0" smtClean="0"/>
              <a:t>5</a:t>
            </a:r>
          </a:p>
          <a:p>
            <a:endParaRPr lang="tr-TR" dirty="0"/>
          </a:p>
          <a:p>
            <a:r>
              <a:rPr lang="tr-TR" dirty="0"/>
              <a:t>5/70 x 100 =%</a:t>
            </a:r>
            <a:r>
              <a:rPr lang="tr-TR" dirty="0" smtClean="0"/>
              <a:t>7,14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b="1" dirty="0"/>
              <a:t>Yorum:</a:t>
            </a:r>
            <a:r>
              <a:rPr lang="tr-TR" dirty="0"/>
              <a:t> </a:t>
            </a:r>
            <a:r>
              <a:rPr lang="tr-TR" dirty="0" err="1"/>
              <a:t>Brusellozis</a:t>
            </a:r>
            <a:r>
              <a:rPr lang="tr-TR" dirty="0"/>
              <a:t> tanısı alan/yakalanan hayvanların yaklaşık %7,1'i hastalık nedeniyle ölmüştür.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181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Duyarlılık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151969"/>
              </p:ext>
            </p:extLst>
          </p:nvPr>
        </p:nvGraphicFramePr>
        <p:xfrm>
          <a:off x="1543793" y="1746773"/>
          <a:ext cx="6816434" cy="18372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2846">
                  <a:extLst>
                    <a:ext uri="{9D8B030D-6E8A-4147-A177-3AD203B41FA5}">
                      <a16:colId xmlns:a16="http://schemas.microsoft.com/office/drawing/2014/main" val="4041296003"/>
                    </a:ext>
                  </a:extLst>
                </a:gridCol>
                <a:gridCol w="1116280">
                  <a:extLst>
                    <a:ext uri="{9D8B030D-6E8A-4147-A177-3AD203B41FA5}">
                      <a16:colId xmlns:a16="http://schemas.microsoft.com/office/drawing/2014/main" val="317637044"/>
                    </a:ext>
                  </a:extLst>
                </a:gridCol>
                <a:gridCol w="1715985">
                  <a:extLst>
                    <a:ext uri="{9D8B030D-6E8A-4147-A177-3AD203B41FA5}">
                      <a16:colId xmlns:a16="http://schemas.microsoft.com/office/drawing/2014/main" val="727449302"/>
                    </a:ext>
                  </a:extLst>
                </a:gridCol>
                <a:gridCol w="2619986">
                  <a:extLst>
                    <a:ext uri="{9D8B030D-6E8A-4147-A177-3AD203B41FA5}">
                      <a16:colId xmlns:a16="http://schemas.microsoft.com/office/drawing/2014/main" val="2056908472"/>
                    </a:ext>
                  </a:extLst>
                </a:gridCol>
                <a:gridCol w="111337">
                  <a:extLst>
                    <a:ext uri="{9D8B030D-6E8A-4147-A177-3AD203B41FA5}">
                      <a16:colId xmlns:a16="http://schemas.microsoft.com/office/drawing/2014/main" val="12939844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Hasta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Sağlıklı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Toplam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 dirty="0">
                          <a:effectLst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9893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Test +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54 TP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36 FP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90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914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Test −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</a:rPr>
                        <a:t>6 FN</a:t>
                      </a:r>
                      <a:endParaRPr lang="tr-T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404 TN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410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76937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800" dirty="0">
                          <a:effectLst/>
                        </a:rPr>
                        <a:t>Toplam</a:t>
                      </a:r>
                      <a:endParaRPr lang="tr-T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effectLst/>
                        </a:rPr>
                        <a:t>60</a:t>
                      </a:r>
                      <a:endParaRPr lang="tr-TR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440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effectLst/>
                        </a:rPr>
                        <a:t>500</a:t>
                      </a:r>
                      <a:endParaRPr lang="tr-T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965742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/>
              <p:cNvSpPr txBox="1"/>
              <p:nvPr/>
            </p:nvSpPr>
            <p:spPr>
              <a:xfrm>
                <a:off x="1543793" y="4120738"/>
                <a:ext cx="3087448" cy="7768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r-TR" dirty="0"/>
                  <a:t>Duyarlılık </a:t>
                </a:r>
                <a14:m>
                  <m:oMath xmlns:m="http://schemas.openxmlformats.org/officeDocument/2006/math">
                    <m:r>
                      <a:rPr lang="tr-TR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>
                            <a:latin typeface="Cambria Math" panose="02040503050406030204" pitchFamily="18" charset="0"/>
                          </a:rPr>
                          <m:t>54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</a:rPr>
                          <m:t>54+6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</a:rPr>
                      <m:t>100=%90</m:t>
                    </m:r>
                  </m:oMath>
                </a14:m>
                <a:endParaRPr lang="tr-TR" dirty="0"/>
              </a:p>
              <a:p>
                <a:endParaRPr lang="tr-TR" dirty="0"/>
              </a:p>
            </p:txBody>
          </p:sp>
        </mc:Choice>
        <mc:Fallback xmlns="">
          <p:sp>
            <p:nvSpPr>
              <p:cNvPr id="5" name="Metin kutus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793" y="4120738"/>
                <a:ext cx="3087448" cy="776879"/>
              </a:xfrm>
              <a:prstGeom prst="rect">
                <a:avLst/>
              </a:prstGeom>
              <a:blipFill>
                <a:blip r:embed="rId2"/>
                <a:stretch>
                  <a:fillRect l="-157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1656608" y="4641756"/>
            <a:ext cx="81880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Yorum:</a:t>
            </a:r>
            <a:endParaRPr lang="tr-T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Gerçekten hasta olan 100 hayvanın yaklaşık 90'ını test pozitif olarak belirlemektedir.</a:t>
            </a:r>
          </a:p>
        </p:txBody>
      </p:sp>
    </p:spTree>
    <p:extLst>
      <p:ext uri="{BB962C8B-B14F-4D97-AF65-F5344CB8AC3E}">
        <p14:creationId xmlns:p14="http://schemas.microsoft.com/office/powerpoint/2010/main" val="354486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Özgüllük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769" y="1746363"/>
            <a:ext cx="6852498" cy="21033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Dikdörtgen 4"/>
              <p:cNvSpPr/>
              <p:nvPr/>
            </p:nvSpPr>
            <p:spPr>
              <a:xfrm>
                <a:off x="2562873" y="4074851"/>
                <a:ext cx="3513462" cy="512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</a:pPr>
                <a:r>
                  <a:rPr lang="tr-TR" b="1" dirty="0" smtClean="0">
                    <a:solidFill>
                      <a:srgbClr val="1F4D78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Özgüllük </a:t>
                </a:r>
                <a14:m>
                  <m:oMath xmlns:m="http://schemas.openxmlformats.org/officeDocument/2006/math">
                    <m:r>
                      <a:rPr lang="tr-TR" b="1">
                        <a:solidFill>
                          <a:srgbClr val="1F4D78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b="1" i="1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tr-TR" b="1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404</m:t>
                        </m:r>
                      </m:num>
                      <m:den>
                        <m:r>
                          <a:rPr lang="tr-TR" b="1" i="1" smtClean="0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𝟑𝟔</m:t>
                        </m:r>
                        <m:r>
                          <a:rPr lang="tr-TR" b="1" i="1" smtClean="0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+</m:t>
                        </m:r>
                        <m:r>
                          <a:rPr lang="tr-TR" b="1" i="1" smtClean="0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𝟒𝟎𝟒</m:t>
                        </m:r>
                      </m:den>
                    </m:f>
                    <m:r>
                      <a:rPr lang="tr-TR" b="1" i="1">
                        <a:solidFill>
                          <a:srgbClr val="1F4D78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tr-TR" b="1" i="1">
                        <a:solidFill>
                          <a:srgbClr val="1F4D78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100=%91,82</m:t>
                    </m:r>
                  </m:oMath>
                </a14:m>
                <a:endParaRPr lang="tr-TR" b="1" dirty="0">
                  <a:solidFill>
                    <a:srgbClr val="1F4D78"/>
                  </a:solidFill>
                  <a:latin typeface="Calibri Light" panose="020F03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Dikdörtgen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873" y="4074851"/>
                <a:ext cx="3513462" cy="512961"/>
              </a:xfrm>
              <a:prstGeom prst="rect">
                <a:avLst/>
              </a:prstGeom>
              <a:blipFill>
                <a:blip r:embed="rId3"/>
                <a:stretch>
                  <a:fillRect l="-1386" b="-588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ikdörtgen 5"/>
          <p:cNvSpPr/>
          <p:nvPr/>
        </p:nvSpPr>
        <p:spPr>
          <a:xfrm>
            <a:off x="564078" y="4885200"/>
            <a:ext cx="10319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Yorum:</a:t>
            </a:r>
            <a:endParaRPr lang="tr-T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Gerçekten sağlıklı olan hayvanların yaklaşık %91,8'i test tarafından doğru şekilde negatif belirlenmektedir.</a:t>
            </a:r>
          </a:p>
        </p:txBody>
      </p:sp>
    </p:spTree>
    <p:extLst>
      <p:ext uri="{BB962C8B-B14F-4D97-AF65-F5344CB8AC3E}">
        <p14:creationId xmlns:p14="http://schemas.microsoft.com/office/powerpoint/2010/main" val="157641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Yalancı Pozitif Oranı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3174" y="1690688"/>
            <a:ext cx="6852498" cy="21033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Dikdörtgen 5"/>
              <p:cNvSpPr/>
              <p:nvPr/>
            </p:nvSpPr>
            <p:spPr>
              <a:xfrm>
                <a:off x="2153174" y="4074851"/>
                <a:ext cx="4220899" cy="5133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</a:pPr>
                <a:r>
                  <a:rPr lang="tr-TR" b="1" dirty="0">
                    <a:solidFill>
                      <a:srgbClr val="1F4D78"/>
                    </a:solidFill>
                    <a:latin typeface="Calibri Light" panose="020F03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Yalancı pozitif oranı=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tr-TR" b="1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tr-TR" b="1" i="1">
                            <a:solidFill>
                              <a:srgbClr val="1F4D78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36+404</m:t>
                        </m:r>
                      </m:den>
                    </m:f>
                    <m:r>
                      <a:rPr lang="tr-TR" b="1" i="1">
                        <a:solidFill>
                          <a:srgbClr val="1F4D78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tr-TR" b="1" i="1">
                        <a:solidFill>
                          <a:srgbClr val="1F4D78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100=%8,18</m:t>
                    </m:r>
                  </m:oMath>
                </a14:m>
                <a:endParaRPr lang="tr-TR" b="1" dirty="0">
                  <a:solidFill>
                    <a:srgbClr val="1F4D78"/>
                  </a:solidFill>
                  <a:latin typeface="Calibri Light" panose="020F03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Dikdörtgen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174" y="4074851"/>
                <a:ext cx="4220899" cy="513346"/>
              </a:xfrm>
              <a:prstGeom prst="rect">
                <a:avLst/>
              </a:prstGeom>
              <a:blipFill>
                <a:blip r:embed="rId3"/>
                <a:stretch>
                  <a:fillRect l="-1154" b="-588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838201" y="4707070"/>
            <a:ext cx="10330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Yorum:</a:t>
            </a:r>
            <a:endParaRPr lang="tr-T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Gerçekte sağlıklı 100 hayvanın yaklaşık 8'inde test yanlışlıkla pozitif sonuç vermektedir.</a:t>
            </a:r>
          </a:p>
        </p:txBody>
      </p:sp>
    </p:spTree>
    <p:extLst>
      <p:ext uri="{BB962C8B-B14F-4D97-AF65-F5344CB8AC3E}">
        <p14:creationId xmlns:p14="http://schemas.microsoft.com/office/powerpoint/2010/main" val="35354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Yalancı Negatif Oranı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998" y="2076806"/>
            <a:ext cx="6852498" cy="21033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Dikdörtgen 5"/>
              <p:cNvSpPr/>
              <p:nvPr/>
            </p:nvSpPr>
            <p:spPr>
              <a:xfrm>
                <a:off x="2490480" y="4383610"/>
                <a:ext cx="3933449" cy="5133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tr-TR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Yalancı negatif oranı=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tr-TR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tr-TR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mbria Math" panose="02040503050406030204" pitchFamily="18" charset="0"/>
                          </a:rPr>
                          <m:t>54+6</m:t>
                        </m:r>
                      </m:den>
                    </m:f>
                    <m:r>
                      <a:rPr lang="tr-TR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tr-TR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100=%10</m:t>
                    </m:r>
                  </m:oMath>
                </a14:m>
                <a:endParaRPr lang="tr-TR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Dikdörtgen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480" y="4383610"/>
                <a:ext cx="3933449" cy="513346"/>
              </a:xfrm>
              <a:prstGeom prst="rect">
                <a:avLst/>
              </a:prstGeom>
              <a:blipFill>
                <a:blip r:embed="rId3"/>
                <a:stretch>
                  <a:fillRect l="-1395" b="-714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ikdörtgen 6"/>
          <p:cNvSpPr/>
          <p:nvPr/>
        </p:nvSpPr>
        <p:spPr>
          <a:xfrm>
            <a:off x="439388" y="5100458"/>
            <a:ext cx="11239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Yorum</a:t>
            </a:r>
            <a:r>
              <a:rPr lang="tr-TR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tr-T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Gerçekte 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hasta 100 hayvanın yaklaşık 10'u test tarafından yanlışlıkla negatif olarak belirlenmektedir.</a:t>
            </a:r>
          </a:p>
        </p:txBody>
      </p:sp>
    </p:spTree>
    <p:extLst>
      <p:ext uri="{BB962C8B-B14F-4D97-AF65-F5344CB8AC3E}">
        <p14:creationId xmlns:p14="http://schemas.microsoft.com/office/powerpoint/2010/main" val="1891078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tr-TR" dirty="0" smtClean="0"/>
              <a:t>Toplu Değerlendirme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018352"/>
              </p:ext>
            </p:extLst>
          </p:nvPr>
        </p:nvGraphicFramePr>
        <p:xfrm>
          <a:off x="838200" y="2351312"/>
          <a:ext cx="9209312" cy="3468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413">
                  <a:extLst>
                    <a:ext uri="{9D8B030D-6E8A-4147-A177-3AD203B41FA5}">
                      <a16:colId xmlns:a16="http://schemas.microsoft.com/office/drawing/2014/main" val="2645343002"/>
                    </a:ext>
                  </a:extLst>
                </a:gridCol>
                <a:gridCol w="1008234">
                  <a:extLst>
                    <a:ext uri="{9D8B030D-6E8A-4147-A177-3AD203B41FA5}">
                      <a16:colId xmlns:a16="http://schemas.microsoft.com/office/drawing/2014/main" val="4189413912"/>
                    </a:ext>
                  </a:extLst>
                </a:gridCol>
                <a:gridCol w="5719271">
                  <a:extLst>
                    <a:ext uri="{9D8B030D-6E8A-4147-A177-3AD203B41FA5}">
                      <a16:colId xmlns:a16="http://schemas.microsoft.com/office/drawing/2014/main" val="122937007"/>
                    </a:ext>
                  </a:extLst>
                </a:gridCol>
                <a:gridCol w="597394">
                  <a:extLst>
                    <a:ext uri="{9D8B030D-6E8A-4147-A177-3AD203B41FA5}">
                      <a16:colId xmlns:a16="http://schemas.microsoft.com/office/drawing/2014/main" val="456744542"/>
                    </a:ext>
                  </a:extLst>
                </a:gridCol>
              </a:tblGrid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İstatistik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Sonuç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Yorum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100">
                          <a:effectLst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6151833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Prevalans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%8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Yıl başında sürünün %8'i hastaydı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482016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İnsidans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%6,52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Risk altındaki hayvanlarda yeni vaka oluşumu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757994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Morbidite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%14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İzlem döneminde hastalıkla ilişkilendirilen hayvanların oranı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793658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Mortalitet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%1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Tüm sürünün %1'i hastalık nedeniyle öldü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09777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Letalite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%7,14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Hasta hayvanların %7,14'ü öldü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64813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Duyarlılık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%90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Hastaların %90'ı doğru pozitif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577735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Özgüllük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%91,82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Sağlıklıların %91,82'si doğru negatif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845273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Yalancı pozitif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%8,18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Sağlıklıların %8,18'i yanlış pozitif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26457"/>
                  </a:ext>
                </a:extLst>
              </a:tr>
              <a:tr h="3468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Yalancı negatif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%10</a:t>
                      </a:r>
                      <a:endParaRPr lang="tr-T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Hastaların %10'u yanlış negatif</a:t>
                      </a:r>
                      <a:endParaRPr lang="tr-T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65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60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855</Words>
  <Application>Microsoft Office PowerPoint</Application>
  <PresentationFormat>Geniş ekran</PresentationFormat>
  <Paragraphs>163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Times New Roman</vt:lpstr>
      <vt:lpstr>Office Teması</vt:lpstr>
      <vt:lpstr>İstatistik Hesaplamalar</vt:lpstr>
      <vt:lpstr>Brusellozis neden önemlidir? </vt:lpstr>
      <vt:lpstr>Veteriner hekimlik açısından öneminin başlıca nedenleri</vt:lpstr>
      <vt:lpstr>Semptomlar </vt:lpstr>
      <vt:lpstr>Hastalık zamanında tedavi edilmezse </vt:lpstr>
      <vt:lpstr>Bruselloziste tanı </vt:lpstr>
      <vt:lpstr>Bruselloziste tanı </vt:lpstr>
      <vt:lpstr>Bruselloziste tanı </vt:lpstr>
      <vt:lpstr>Örnek Soru</vt:lpstr>
      <vt:lpstr>Örnek Soru</vt:lpstr>
      <vt:lpstr>Örnek Soru</vt:lpstr>
      <vt:lpstr>1- Prevelans</vt:lpstr>
      <vt:lpstr>2- İnsidans</vt:lpstr>
      <vt:lpstr>3- Morbidite</vt:lpstr>
      <vt:lpstr>4- Mortalite</vt:lpstr>
      <vt:lpstr>5- Letalite</vt:lpstr>
      <vt:lpstr>Duyarlılık</vt:lpstr>
      <vt:lpstr>Özgüllük</vt:lpstr>
      <vt:lpstr>Yalancı Pozitif Oranı</vt:lpstr>
      <vt:lpstr>Yalancı Negatif Oranı</vt:lpstr>
      <vt:lpstr>Toplu Değerlendirme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İstatistik Hesaplamalar</dc:title>
  <dc:creator>Safa Gürcan</dc:creator>
  <cp:lastModifiedBy>Safa Gürcan</cp:lastModifiedBy>
  <cp:revision>8</cp:revision>
  <dcterms:created xsi:type="dcterms:W3CDTF">2026-10-13T12:18:16Z</dcterms:created>
  <dcterms:modified xsi:type="dcterms:W3CDTF">2026-10-14T06:54:03Z</dcterms:modified>
</cp:coreProperties>
</file>